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6" r:id="rId1"/>
  </p:sldMasterIdLst>
  <p:notesMasterIdLst>
    <p:notesMasterId r:id="rId40"/>
  </p:notesMasterIdLst>
  <p:sldIdLst>
    <p:sldId id="256" r:id="rId2"/>
    <p:sldId id="320" r:id="rId3"/>
    <p:sldId id="268" r:id="rId4"/>
    <p:sldId id="292" r:id="rId5"/>
    <p:sldId id="270" r:id="rId6"/>
    <p:sldId id="257" r:id="rId7"/>
    <p:sldId id="258" r:id="rId8"/>
    <p:sldId id="259" r:id="rId9"/>
    <p:sldId id="260" r:id="rId10"/>
    <p:sldId id="266" r:id="rId11"/>
    <p:sldId id="265" r:id="rId12"/>
    <p:sldId id="282" r:id="rId13"/>
    <p:sldId id="316" r:id="rId14"/>
    <p:sldId id="264" r:id="rId15"/>
    <p:sldId id="290" r:id="rId16"/>
    <p:sldId id="274" r:id="rId17"/>
    <p:sldId id="291" r:id="rId18"/>
    <p:sldId id="275" r:id="rId19"/>
    <p:sldId id="277" r:id="rId20"/>
    <p:sldId id="276" r:id="rId21"/>
    <p:sldId id="280" r:id="rId22"/>
    <p:sldId id="281" r:id="rId23"/>
    <p:sldId id="313" r:id="rId24"/>
    <p:sldId id="314" r:id="rId25"/>
    <p:sldId id="278" r:id="rId26"/>
    <p:sldId id="311" r:id="rId27"/>
    <p:sldId id="312" r:id="rId28"/>
    <p:sldId id="283" r:id="rId29"/>
    <p:sldId id="287" r:id="rId30"/>
    <p:sldId id="271" r:id="rId31"/>
    <p:sldId id="272" r:id="rId32"/>
    <p:sldId id="284" r:id="rId33"/>
    <p:sldId id="285" r:id="rId34"/>
    <p:sldId id="315" r:id="rId35"/>
    <p:sldId id="319" r:id="rId36"/>
    <p:sldId id="309" r:id="rId37"/>
    <p:sldId id="273" r:id="rId38"/>
    <p:sldId id="267" r:id="rId39"/>
  </p:sldIdLst>
  <p:sldSz cx="9144000" cy="6858000" type="screen4x3"/>
  <p:notesSz cx="6858000" cy="9144000"/>
  <p:embeddedFontLst>
    <p:embeddedFont>
      <p:font typeface="Book Antiqua" panose="02040602050305030304" pitchFamily="18" charset="0"/>
      <p:regular r:id="rId41"/>
      <p:bold r:id="rId42"/>
      <p:italic r:id="rId43"/>
      <p:boldItalic r:id="rId44"/>
    </p:embeddedFont>
    <p:embeddedFont>
      <p:font typeface="Bookman Old Style" panose="02050604050505020204" pitchFamily="18" charset="0"/>
      <p:regular r:id="rId45"/>
      <p:bold r:id="rId46"/>
      <p:italic r:id="rId47"/>
      <p:boldItalic r:id="rId48"/>
    </p:embeddedFont>
    <p:embeddedFont>
      <p:font typeface="Libre Baskerville" panose="02000000000000000000" pitchFamily="2" charset="0"/>
      <p:regular r:id="rId49"/>
      <p:bold r:id="rId50"/>
      <p:italic r:id="rId51"/>
    </p:embeddedFont>
    <p:embeddedFont>
      <p:font typeface="Libre Franklin" pitchFamily="2" charset="0"/>
      <p:regular r:id="rId52"/>
      <p:bold r:id="rId53"/>
      <p:italic r:id="rId54"/>
      <p:boldItalic r:id="rId55"/>
    </p:embeddedFont>
    <p:embeddedFont>
      <p:font typeface="Rockwell" panose="02060603020205020403" pitchFamily="18" charset="0"/>
      <p:regular r:id="rId56"/>
      <p:bold r:id="rId57"/>
      <p:italic r:id="rId58"/>
      <p:boldItalic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157AD0-16DE-453C-9604-5700788B3119}" v="1" dt="2024-04-25T17:51:01.565"/>
  </p1510:revLst>
</p1510:revInfo>
</file>

<file path=ppt/tableStyles.xml><?xml version="1.0" encoding="utf-8"?>
<a:tblStyleLst xmlns:a="http://schemas.openxmlformats.org/drawingml/2006/main" def="{9BE25183-A0A7-45AD-8701-7D4015A69133}">
  <a:tblStyle styleId="{9BE25183-A0A7-45AD-8701-7D4015A69133}" styleName="Table_0">
    <a:wholeTbl>
      <a:tcTxStyle b="off" i="off">
        <a:font>
          <a:latin typeface="Perpetua"/>
          <a:ea typeface="Perpetua"/>
          <a:cs typeface="Perpetu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Perpetua"/>
          <a:ea typeface="Perpetua"/>
          <a:cs typeface="Perpetua"/>
        </a:font>
        <a:schemeClr val="lt1"/>
      </a:tcTxStyle>
      <a:tcStyle>
        <a:tcBdr/>
        <a:fill>
          <a:solidFill>
            <a:schemeClr val="accent1"/>
          </a:solidFill>
        </a:fill>
      </a:tcStyle>
    </a:lastCol>
    <a:firstCol>
      <a:tcTxStyle b="on" i="off">
        <a:font>
          <a:latin typeface="Perpetua"/>
          <a:ea typeface="Perpetua"/>
          <a:cs typeface="Perpetua"/>
        </a:font>
        <a:schemeClr val="lt1"/>
      </a:tcTxStyle>
      <a:tcStyle>
        <a:tcBdr/>
        <a:fill>
          <a:solidFill>
            <a:schemeClr val="accent1"/>
          </a:solidFill>
        </a:fill>
      </a:tcStyle>
    </a:firstCol>
    <a:lastRow>
      <a:tcTxStyle b="on" i="off">
        <a:font>
          <a:latin typeface="Perpetua"/>
          <a:ea typeface="Perpetua"/>
          <a:cs typeface="Perpetu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Perpetua"/>
          <a:ea typeface="Perpetua"/>
          <a:cs typeface="Perpetu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5" autoAdjust="0"/>
    <p:restoredTop sz="94660"/>
  </p:normalViewPr>
  <p:slideViewPr>
    <p:cSldViewPr snapToGrid="0">
      <p:cViewPr varScale="1">
        <p:scale>
          <a:sx n="66" d="100"/>
          <a:sy n="66" d="100"/>
        </p:scale>
        <p:origin x="1320"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105" name="Google Shape;105;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2/1/2021</a:t>
            </a:r>
            <a:endParaRPr/>
          </a:p>
        </p:txBody>
      </p:sp>
      <p:sp>
        <p:nvSpPr>
          <p:cNvPr id="106" name="Google Shape;106;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Department of Electrical Engineering, PVPIT, Budhgaon</a:t>
            </a:r>
            <a:endParaRPr/>
          </a:p>
        </p:txBody>
      </p:sp>
      <p:sp>
        <p:nvSpPr>
          <p:cNvPr id="107" name="Google Shape;107;p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AUTOMATIC STAMPING/LABELLING MACHINE USING PLC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85ccdc98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685ccdc98c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g2685ccdc98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0148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2027291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826272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5281726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9519675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8556506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133781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35588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35666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9260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8417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6139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052410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18261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66112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00400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75829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1253538"/>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mailto:example@example.com"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mailto:example@example.com"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08"/>
        <p:cNvGrpSpPr/>
        <p:nvPr/>
      </p:nvGrpSpPr>
      <p:grpSpPr>
        <a:xfrm>
          <a:off x="0" y="0"/>
          <a:ext cx="0" cy="0"/>
          <a:chOff x="0" y="0"/>
          <a:chExt cx="0" cy="0"/>
        </a:xfrm>
      </p:grpSpPr>
      <p:sp>
        <p:nvSpPr>
          <p:cNvPr id="117" name="Rectangle 1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9144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9" name="Rectangle 1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0" name="Google Shape;110;p13"/>
          <p:cNvSpPr txBox="1">
            <a:spLocks noGrp="1"/>
          </p:cNvSpPr>
          <p:nvPr>
            <p:ph type="ctrTitle"/>
          </p:nvPr>
        </p:nvSpPr>
        <p:spPr>
          <a:xfrm>
            <a:off x="1196451" y="1122363"/>
            <a:ext cx="6751097" cy="2387600"/>
          </a:xfrm>
          <a:prstGeom prst="rect">
            <a:avLst/>
          </a:prstGeom>
        </p:spPr>
        <p:txBody>
          <a:bodyPr spcFirstLastPara="1" lIns="91425" tIns="45700" rIns="91425" bIns="91425" anchorCtr="0">
            <a:normAutofit/>
          </a:bodyPr>
          <a:lstStyle/>
          <a:p>
            <a:pPr marL="0" lvl="0" indent="0" rtl="0">
              <a:spcBef>
                <a:spcPts val="0"/>
              </a:spcBef>
              <a:spcAft>
                <a:spcPts val="0"/>
              </a:spcAft>
              <a:buClr>
                <a:srgbClr val="7030A0"/>
              </a:buClr>
              <a:buSzPts val="4000"/>
              <a:buFont typeface="Times New Roman"/>
              <a:buNone/>
            </a:pPr>
            <a:br>
              <a:rPr lang="en-US">
                <a:latin typeface="Times New Roman"/>
                <a:ea typeface="Times New Roman"/>
                <a:cs typeface="Times New Roman"/>
                <a:sym typeface="Times New Roman"/>
              </a:rPr>
            </a:br>
            <a:endParaRPr lang="en-US"/>
          </a:p>
        </p:txBody>
      </p:sp>
      <p:sp>
        <p:nvSpPr>
          <p:cNvPr id="111" name="Google Shape;111;p13"/>
          <p:cNvSpPr txBox="1"/>
          <p:nvPr/>
        </p:nvSpPr>
        <p:spPr>
          <a:xfrm>
            <a:off x="990600" y="5334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Libre Baskerville"/>
              <a:ea typeface="Libre Baskerville"/>
              <a:cs typeface="Libre Baskerville"/>
              <a:sym typeface="Libre Baskerville"/>
            </a:endParaRPr>
          </a:p>
        </p:txBody>
      </p:sp>
      <p:sp>
        <p:nvSpPr>
          <p:cNvPr id="112" name="Google Shape;112;p13"/>
          <p:cNvSpPr txBox="1"/>
          <p:nvPr/>
        </p:nvSpPr>
        <p:spPr>
          <a:xfrm>
            <a:off x="1143000" y="6858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Libre Baskerville"/>
              <a:ea typeface="Libre Baskerville"/>
              <a:cs typeface="Libre Baskerville"/>
              <a:sym typeface="Libre Baskerville"/>
            </a:endParaRPr>
          </a:p>
        </p:txBody>
      </p:sp>
      <p:pic>
        <p:nvPicPr>
          <p:cNvPr id="25" name="Picture 24" descr="A close up of leaves&#10;&#10;Description automatically generated">
            <a:extLst>
              <a:ext uri="{FF2B5EF4-FFF2-40B4-BE49-F238E27FC236}">
                <a16:creationId xmlns:a16="http://schemas.microsoft.com/office/drawing/2014/main" id="{421FC03E-221D-9E85-F0A0-3F76D659856C}"/>
              </a:ext>
            </a:extLst>
          </p:cNvPr>
          <p:cNvPicPr>
            <a:picLocks noChangeAspect="1"/>
          </p:cNvPicPr>
          <p:nvPr/>
        </p:nvPicPr>
        <p:blipFill>
          <a:blip r:embed="rId4"/>
          <a:stretch>
            <a:fillRect/>
          </a:stretch>
        </p:blipFill>
        <p:spPr>
          <a:xfrm>
            <a:off x="0" y="0"/>
            <a:ext cx="9144000" cy="6855969"/>
          </a:xfrm>
          <a:prstGeom prst="rect">
            <a:avLst/>
          </a:prstGeom>
        </p:spPr>
      </p:pic>
      <p:sp>
        <p:nvSpPr>
          <p:cNvPr id="27" name="Oval 26">
            <a:extLst>
              <a:ext uri="{FF2B5EF4-FFF2-40B4-BE49-F238E27FC236}">
                <a16:creationId xmlns:a16="http://schemas.microsoft.com/office/drawing/2014/main" id="{22E5F67A-90A3-4E84-EA9E-AC717E3BBFDA}"/>
              </a:ext>
            </a:extLst>
          </p:cNvPr>
          <p:cNvSpPr/>
          <p:nvPr/>
        </p:nvSpPr>
        <p:spPr>
          <a:xfrm>
            <a:off x="1447800" y="2100682"/>
            <a:ext cx="6367914" cy="265663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8" name="Google Shape;113;p13">
            <a:extLst>
              <a:ext uri="{FF2B5EF4-FFF2-40B4-BE49-F238E27FC236}">
                <a16:creationId xmlns:a16="http://schemas.microsoft.com/office/drawing/2014/main" id="{BCE7660B-134B-4A50-0BC5-0DC15AC21BDA}"/>
              </a:ext>
            </a:extLst>
          </p:cNvPr>
          <p:cNvSpPr txBox="1"/>
          <p:nvPr/>
        </p:nvSpPr>
        <p:spPr>
          <a:xfrm>
            <a:off x="1450448" y="2950834"/>
            <a:ext cx="64971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latin typeface="Libre Baskerville"/>
                <a:ea typeface="Libre Baskerville"/>
                <a:cs typeface="Libre Baskerville"/>
                <a:sym typeface="Libre Baskerville"/>
              </a:rPr>
              <a:t> </a:t>
            </a:r>
            <a:r>
              <a:rPr lang="en-US" sz="2800" b="1" dirty="0">
                <a:solidFill>
                  <a:schemeClr val="bg1"/>
                </a:solidFill>
                <a:latin typeface="Libre Baskerville"/>
                <a:ea typeface="Libre Baskerville"/>
                <a:cs typeface="Libre Baskerville"/>
                <a:sym typeface="Libre Baskerville"/>
              </a:rPr>
              <a:t>Plant Disease Detection using Convolutional Neural Network</a:t>
            </a:r>
            <a:endParaRPr sz="2800" b="1" dirty="0">
              <a:solidFill>
                <a:schemeClr val="bg1"/>
              </a:solidFill>
              <a:latin typeface="Libre Baskerville"/>
              <a:ea typeface="Libre Baskerville"/>
              <a:cs typeface="Libre Baskerville"/>
              <a:sym typeface="Libre Baskervil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10"/>
                                        </p:tgtEl>
                                        <p:attrNameLst>
                                          <p:attrName>style.visibility</p:attrName>
                                        </p:attrNameLst>
                                      </p:cBhvr>
                                      <p:to>
                                        <p:strVal val="visible"/>
                                      </p:to>
                                    </p:set>
                                    <p:animEffect transition="in" filter="fade">
                                      <p:cBhvr>
                                        <p:cTn id="7" dur="4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347133" y="120439"/>
            <a:ext cx="7772400" cy="632550"/>
          </a:xfrm>
          <a:prstGeom prst="rect">
            <a:avLst/>
          </a:prstGeom>
        </p:spPr>
        <p:txBody>
          <a:bodyPr spcFirstLastPara="1" wrap="square" lIns="91425" tIns="45700" rIns="91425" bIns="91425" anchor="b" anchorCtr="0">
            <a:normAutofit/>
          </a:bodyPr>
          <a:lstStyle/>
          <a:p>
            <a:pPr marL="0" lvl="0" indent="0" algn="l" rtl="0">
              <a:spcBef>
                <a:spcPts val="0"/>
              </a:spcBef>
              <a:spcAft>
                <a:spcPts val="0"/>
              </a:spcAft>
              <a:buNone/>
            </a:pPr>
            <a:r>
              <a:rPr lang="en-US" dirty="0">
                <a:solidFill>
                  <a:schemeClr val="tx1">
                    <a:lumMod val="65000"/>
                    <a:lumOff val="35000"/>
                  </a:schemeClr>
                </a:solidFill>
              </a:rPr>
              <a:t>Tools Used</a:t>
            </a:r>
            <a:endParaRPr dirty="0">
              <a:solidFill>
                <a:schemeClr val="tx1">
                  <a:lumMod val="65000"/>
                  <a:lumOff val="35000"/>
                </a:schemeClr>
              </a:solidFill>
            </a:endParaRPr>
          </a:p>
        </p:txBody>
      </p:sp>
      <p:sp>
        <p:nvSpPr>
          <p:cNvPr id="197" name="Google Shape;197;p23"/>
          <p:cNvSpPr txBox="1">
            <a:spLocks noGrp="1"/>
          </p:cNvSpPr>
          <p:nvPr>
            <p:ph idx="1"/>
          </p:nvPr>
        </p:nvSpPr>
        <p:spPr>
          <a:xfrm>
            <a:off x="347133" y="798897"/>
            <a:ext cx="8339667" cy="5316153"/>
          </a:xfrm>
          <a:prstGeom prst="rect">
            <a:avLst/>
          </a:prstGeom>
        </p:spPr>
        <p:txBody>
          <a:bodyPr spcFirstLastPara="1" wrap="square" lIns="91425" tIns="45700" rIns="91425" bIns="45700" anchor="t" anchorCtr="0">
            <a:normAutofit/>
          </a:bodyPr>
          <a:lstStyle/>
          <a:p>
            <a:pPr marL="95250" indent="0">
              <a:spcBef>
                <a:spcPts val="580"/>
              </a:spcBef>
              <a:buClr>
                <a:srgbClr val="1F2328"/>
              </a:buClr>
              <a:buSzPts val="2100"/>
              <a:buNone/>
            </a:pPr>
            <a:endParaRPr sz="2100" dirty="0">
              <a:solidFill>
                <a:srgbClr val="1F2328"/>
              </a:solidFill>
              <a:highlight>
                <a:srgbClr val="FFFFFF"/>
              </a:highlight>
              <a:latin typeface="Arial"/>
              <a:ea typeface="Arial"/>
              <a:cs typeface="Arial"/>
              <a:sym typeface="Arial"/>
            </a:endParaRPr>
          </a:p>
          <a:p>
            <a:pPr marL="457200" indent="-361950">
              <a:spcBef>
                <a:spcPts val="0"/>
              </a:spcBef>
              <a:buClr>
                <a:srgbClr val="1F2328"/>
              </a:buClr>
              <a:buSzPts val="2100"/>
            </a:pPr>
            <a:endParaRPr lang="en-US" sz="2100" dirty="0">
              <a:solidFill>
                <a:srgbClr val="1F2328"/>
              </a:solidFill>
              <a:highlight>
                <a:srgbClr val="FFFFFF"/>
              </a:highlight>
              <a:latin typeface="Arial"/>
              <a:ea typeface="Arial"/>
              <a:cs typeface="Arial"/>
              <a:sym typeface="Arial"/>
            </a:endParaRPr>
          </a:p>
          <a:p>
            <a:pPr marL="95250" indent="0">
              <a:spcBef>
                <a:spcPts val="0"/>
              </a:spcBef>
              <a:buClr>
                <a:srgbClr val="1F2328"/>
              </a:buClr>
              <a:buSzPts val="2100"/>
              <a:buNone/>
            </a:pPr>
            <a:endParaRPr sz="2100" dirty="0">
              <a:solidFill>
                <a:srgbClr val="1F2328"/>
              </a:solidFill>
              <a:highlight>
                <a:srgbClr val="FFFFFF"/>
              </a:highlight>
              <a:latin typeface="Arial"/>
              <a:ea typeface="Arial"/>
              <a:cs typeface="Arial"/>
              <a:sym typeface="Arial"/>
            </a:endParaRPr>
          </a:p>
          <a:p>
            <a:pPr marL="457200" indent="-361950">
              <a:spcBef>
                <a:spcPts val="0"/>
              </a:spcBef>
              <a:buClr>
                <a:srgbClr val="1F2328"/>
              </a:buClr>
              <a:buSzPts val="2100"/>
            </a:pPr>
            <a:endParaRPr lang="en-US" sz="2100" dirty="0">
              <a:solidFill>
                <a:srgbClr val="1F2328"/>
              </a:solidFill>
              <a:highlight>
                <a:srgbClr val="FFFFFF"/>
              </a:highlight>
              <a:latin typeface="Arial"/>
              <a:ea typeface="Arial"/>
              <a:cs typeface="Arial"/>
              <a:sym typeface="Arial"/>
            </a:endParaRPr>
          </a:p>
          <a:p>
            <a:pPr marL="95250" indent="0">
              <a:spcBef>
                <a:spcPts val="0"/>
              </a:spcBef>
              <a:buClr>
                <a:srgbClr val="1F2328"/>
              </a:buClr>
              <a:buSzPts val="2100"/>
              <a:buNone/>
            </a:pPr>
            <a:endParaRPr lang="en-US" sz="2100" dirty="0">
              <a:solidFill>
                <a:srgbClr val="1F2328"/>
              </a:solidFill>
              <a:highlight>
                <a:srgbClr val="FFFFFF"/>
              </a:highlight>
              <a:latin typeface="Arial"/>
              <a:ea typeface="Arial"/>
              <a:cs typeface="Arial"/>
              <a:sym typeface="Arial"/>
            </a:endParaRPr>
          </a:p>
          <a:p>
            <a:pPr marL="457200" indent="-361950">
              <a:spcBef>
                <a:spcPts val="0"/>
              </a:spcBef>
              <a:buClr>
                <a:srgbClr val="1F2328"/>
              </a:buClr>
              <a:buSzPts val="2100"/>
            </a:pPr>
            <a:endParaRPr sz="2100" dirty="0">
              <a:solidFill>
                <a:srgbClr val="1F2328"/>
              </a:solidFill>
              <a:highlight>
                <a:srgbClr val="FFFFFF"/>
              </a:highlight>
              <a:latin typeface="Arial"/>
              <a:ea typeface="Arial"/>
              <a:cs typeface="Arial"/>
              <a:sym typeface="Arial"/>
            </a:endParaRPr>
          </a:p>
          <a:p>
            <a:pPr marL="95250" indent="0">
              <a:spcBef>
                <a:spcPts val="0"/>
              </a:spcBef>
              <a:buClr>
                <a:srgbClr val="1F2328"/>
              </a:buClr>
              <a:buSzPts val="2100"/>
              <a:buNone/>
            </a:pPr>
            <a:endParaRPr lang="en-US" sz="2100" dirty="0">
              <a:solidFill>
                <a:srgbClr val="1F2328"/>
              </a:solidFill>
              <a:highlight>
                <a:srgbClr val="FFFFFF"/>
              </a:highlight>
              <a:latin typeface="Arial (Headings)"/>
              <a:ea typeface="Arial"/>
              <a:cs typeface="Arial"/>
              <a:sym typeface="Arial"/>
            </a:endParaRPr>
          </a:p>
          <a:p>
            <a:pPr marL="457200" indent="-361950">
              <a:spcBef>
                <a:spcPts val="0"/>
              </a:spcBef>
              <a:buClr>
                <a:srgbClr val="1F2328"/>
              </a:buClr>
              <a:buSzPts val="2100"/>
            </a:pPr>
            <a:endParaRPr sz="2100" dirty="0">
              <a:solidFill>
                <a:srgbClr val="1F2328"/>
              </a:solidFill>
              <a:highlight>
                <a:srgbClr val="FFFFFF"/>
              </a:highlight>
              <a:latin typeface="Arial"/>
              <a:ea typeface="Arial"/>
              <a:cs typeface="Arial"/>
              <a:sym typeface="Arial"/>
            </a:endParaRPr>
          </a:p>
          <a:p>
            <a:pPr marL="95250" indent="0">
              <a:spcBef>
                <a:spcPts val="0"/>
              </a:spcBef>
              <a:buClr>
                <a:srgbClr val="1F2328"/>
              </a:buClr>
              <a:buSzPts val="2100"/>
              <a:buNone/>
            </a:pPr>
            <a:endParaRPr lang="en-US" sz="2100" dirty="0">
              <a:solidFill>
                <a:srgbClr val="1F2328"/>
              </a:solidFill>
              <a:highlight>
                <a:srgbClr val="FFFFFF"/>
              </a:highlight>
              <a:latin typeface="Arial"/>
              <a:ea typeface="Arial"/>
              <a:cs typeface="Arial"/>
              <a:sym typeface="Arial"/>
            </a:endParaRPr>
          </a:p>
          <a:p>
            <a:pPr marL="438150" indent="-342900">
              <a:spcBef>
                <a:spcPts val="0"/>
              </a:spcBef>
              <a:buClr>
                <a:srgbClr val="1F2328"/>
              </a:buClr>
              <a:buSzPts val="2100"/>
            </a:pPr>
            <a:endParaRPr lang="en-US" sz="2100" dirty="0">
              <a:solidFill>
                <a:srgbClr val="1F2328"/>
              </a:solidFill>
              <a:highlight>
                <a:srgbClr val="FFFFFF"/>
              </a:highlight>
              <a:latin typeface="Arial"/>
              <a:ea typeface="Arial"/>
              <a:cs typeface="Arial"/>
              <a:sym typeface="Arial"/>
            </a:endParaRPr>
          </a:p>
          <a:p>
            <a:pPr marL="438150" indent="-342900">
              <a:spcBef>
                <a:spcPts val="0"/>
              </a:spcBef>
              <a:buClr>
                <a:srgbClr val="1F2328"/>
              </a:buClr>
              <a:buSzPts val="2100"/>
            </a:pPr>
            <a:endParaRPr lang="en-US" sz="2100" dirty="0">
              <a:solidFill>
                <a:srgbClr val="1F2328"/>
              </a:solidFill>
              <a:highlight>
                <a:srgbClr val="FFFFFF"/>
              </a:highlight>
              <a:latin typeface="Arial"/>
              <a:ea typeface="Arial"/>
              <a:cs typeface="Arial"/>
              <a:sym typeface="Arial"/>
            </a:endParaRPr>
          </a:p>
          <a:p>
            <a:pPr marL="438150" indent="-342900">
              <a:spcBef>
                <a:spcPts val="0"/>
              </a:spcBef>
              <a:buClr>
                <a:srgbClr val="1F2328"/>
              </a:buClr>
              <a:buSzPts val="2100"/>
            </a:pPr>
            <a:endParaRPr lang="en-US" sz="2100" dirty="0">
              <a:solidFill>
                <a:srgbClr val="1F2328"/>
              </a:solidFill>
              <a:highlight>
                <a:srgbClr val="FFFFFF"/>
              </a:highlight>
              <a:latin typeface="Arial"/>
              <a:ea typeface="Arial"/>
              <a:cs typeface="Arial"/>
              <a:sym typeface="Arial"/>
            </a:endParaRPr>
          </a:p>
          <a:p>
            <a:pPr marL="95250" indent="0">
              <a:spcBef>
                <a:spcPts val="0"/>
              </a:spcBef>
              <a:buClr>
                <a:srgbClr val="1F2328"/>
              </a:buClr>
              <a:buSzPts val="2100"/>
              <a:buNone/>
            </a:pPr>
            <a:endParaRPr lang="en-US" sz="2100" dirty="0">
              <a:solidFill>
                <a:srgbClr val="1F2328"/>
              </a:solidFill>
              <a:highlight>
                <a:srgbClr val="FFFFFF"/>
              </a:highlight>
              <a:latin typeface="Arial"/>
              <a:ea typeface="Arial"/>
              <a:cs typeface="Arial"/>
              <a:sym typeface="Arial"/>
            </a:endParaRPr>
          </a:p>
          <a:p>
            <a:pPr marL="438150" indent="-342900">
              <a:spcBef>
                <a:spcPts val="0"/>
              </a:spcBef>
              <a:buClr>
                <a:srgbClr val="1F2328"/>
              </a:buClr>
              <a:buSzPts val="2100"/>
            </a:pPr>
            <a:endParaRPr lang="en-US" sz="2100" dirty="0">
              <a:solidFill>
                <a:srgbClr val="1F2328"/>
              </a:solidFill>
              <a:highlight>
                <a:srgbClr val="FFFFFF"/>
              </a:highlight>
              <a:latin typeface="Arial"/>
              <a:ea typeface="Arial"/>
              <a:cs typeface="Arial"/>
              <a:sym typeface="Arial"/>
            </a:endParaRPr>
          </a:p>
          <a:p>
            <a:pPr marL="438150" indent="-342900">
              <a:spcBef>
                <a:spcPts val="0"/>
              </a:spcBef>
              <a:buClr>
                <a:srgbClr val="1F2328"/>
              </a:buClr>
              <a:buSzPts val="2100"/>
            </a:pPr>
            <a:endParaRPr lang="en-US" sz="2100" dirty="0">
              <a:solidFill>
                <a:srgbClr val="1F2328"/>
              </a:solidFill>
              <a:highlight>
                <a:srgbClr val="FFFFFF"/>
              </a:highlight>
              <a:latin typeface="Arial"/>
              <a:ea typeface="Arial"/>
              <a:cs typeface="Arial"/>
              <a:sym typeface="Arial"/>
            </a:endParaRPr>
          </a:p>
          <a:p>
            <a:pPr marL="457200" indent="-361950">
              <a:spcBef>
                <a:spcPts val="0"/>
              </a:spcBef>
              <a:buClr>
                <a:srgbClr val="1F2328"/>
              </a:buClr>
              <a:buSzPts val="2100"/>
            </a:pPr>
            <a:endParaRPr lang="en-US" sz="2100" dirty="0">
              <a:solidFill>
                <a:srgbClr val="1F2328"/>
              </a:solidFill>
              <a:highlight>
                <a:srgbClr val="FFFFFF"/>
              </a:highlight>
              <a:latin typeface="Arial"/>
              <a:ea typeface="Arial"/>
              <a:cs typeface="Arial"/>
              <a:sym typeface="Arial"/>
            </a:endParaRPr>
          </a:p>
          <a:p>
            <a:pPr marL="457200" indent="-361950">
              <a:spcBef>
                <a:spcPts val="0"/>
              </a:spcBef>
              <a:buClr>
                <a:srgbClr val="1F2328"/>
              </a:buClr>
              <a:buSzPts val="2100"/>
            </a:pPr>
            <a:endParaRPr sz="2100" dirty="0">
              <a:solidFill>
                <a:srgbClr val="1F2328"/>
              </a:solidFill>
              <a:highlight>
                <a:srgbClr val="FFFFFF"/>
              </a:highlight>
              <a:latin typeface="Arial"/>
              <a:ea typeface="Arial"/>
              <a:cs typeface="Arial"/>
              <a:sym typeface="Arial"/>
            </a:endParaRPr>
          </a:p>
          <a:p>
            <a:pPr marL="552450" indent="-457200">
              <a:spcBef>
                <a:spcPts val="0"/>
              </a:spcBef>
              <a:buClr>
                <a:srgbClr val="1F2328"/>
              </a:buClr>
              <a:buSzPts val="2100"/>
            </a:pPr>
            <a:endParaRPr sz="3500" dirty="0"/>
          </a:p>
        </p:txBody>
      </p:sp>
      <p:sp>
        <p:nvSpPr>
          <p:cNvPr id="2" name="Oval 1">
            <a:extLst>
              <a:ext uri="{FF2B5EF4-FFF2-40B4-BE49-F238E27FC236}">
                <a16:creationId xmlns:a16="http://schemas.microsoft.com/office/drawing/2014/main" id="{369B7AA2-BF39-B174-0BBD-E10FE8BCDE3D}"/>
              </a:ext>
            </a:extLst>
          </p:cNvPr>
          <p:cNvSpPr/>
          <p:nvPr/>
        </p:nvSpPr>
        <p:spPr>
          <a:xfrm>
            <a:off x="229816" y="972215"/>
            <a:ext cx="1587205" cy="1441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68EBCA8B-373C-9552-B59D-E9D8C03823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606" y="1476711"/>
            <a:ext cx="1338197" cy="432628"/>
          </a:xfrm>
          <a:prstGeom prst="rect">
            <a:avLst/>
          </a:prstGeom>
          <a:noFill/>
          <a:ln>
            <a:noFill/>
          </a:ln>
        </p:spPr>
      </p:pic>
      <p:sp>
        <p:nvSpPr>
          <p:cNvPr id="4" name="Oval 3">
            <a:extLst>
              <a:ext uri="{FF2B5EF4-FFF2-40B4-BE49-F238E27FC236}">
                <a16:creationId xmlns:a16="http://schemas.microsoft.com/office/drawing/2014/main" id="{CB1E8789-53CD-9B96-66CA-92E487848FC7}"/>
              </a:ext>
            </a:extLst>
          </p:cNvPr>
          <p:cNvSpPr/>
          <p:nvPr/>
        </p:nvSpPr>
        <p:spPr>
          <a:xfrm>
            <a:off x="2323661" y="933375"/>
            <a:ext cx="1587205" cy="1441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8812E3F0-2631-9C0E-F7A1-6D401003F1F1}"/>
              </a:ext>
            </a:extLst>
          </p:cNvPr>
          <p:cNvSpPr/>
          <p:nvPr/>
        </p:nvSpPr>
        <p:spPr>
          <a:xfrm>
            <a:off x="4499110" y="452020"/>
            <a:ext cx="1587205" cy="1441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06ED70C-F16C-8445-D469-5F890DD34A62}"/>
              </a:ext>
            </a:extLst>
          </p:cNvPr>
          <p:cNvSpPr/>
          <p:nvPr/>
        </p:nvSpPr>
        <p:spPr>
          <a:xfrm>
            <a:off x="6129202" y="2690749"/>
            <a:ext cx="1587205" cy="1441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544E11F1-2FE8-2C1B-93DA-3B0194216AA8}"/>
              </a:ext>
            </a:extLst>
          </p:cNvPr>
          <p:cNvSpPr/>
          <p:nvPr/>
        </p:nvSpPr>
        <p:spPr>
          <a:xfrm>
            <a:off x="2825109" y="2871036"/>
            <a:ext cx="1587205" cy="1441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3D7B958-974B-27AF-5DA9-24411E22A4A7}"/>
              </a:ext>
            </a:extLst>
          </p:cNvPr>
          <p:cNvSpPr/>
          <p:nvPr/>
        </p:nvSpPr>
        <p:spPr>
          <a:xfrm>
            <a:off x="258472" y="3382578"/>
            <a:ext cx="1587205" cy="1441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A14CF497-3FA9-FF6F-C81E-1E73FDC4AF46}"/>
              </a:ext>
            </a:extLst>
          </p:cNvPr>
          <p:cNvSpPr/>
          <p:nvPr/>
        </p:nvSpPr>
        <p:spPr>
          <a:xfrm>
            <a:off x="4931426" y="4470786"/>
            <a:ext cx="1587205" cy="1441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7BB84E4-D989-0FCE-F28C-E9CEBDAACFB6}"/>
              </a:ext>
            </a:extLst>
          </p:cNvPr>
          <p:cNvPicPr>
            <a:picLocks noChangeAspect="1"/>
          </p:cNvPicPr>
          <p:nvPr/>
        </p:nvPicPr>
        <p:blipFill>
          <a:blip r:embed="rId4"/>
          <a:stretch>
            <a:fillRect/>
          </a:stretch>
        </p:blipFill>
        <p:spPr>
          <a:xfrm>
            <a:off x="4857283" y="4925260"/>
            <a:ext cx="1587205" cy="532671"/>
          </a:xfrm>
          <a:prstGeom prst="rect">
            <a:avLst/>
          </a:prstGeom>
        </p:spPr>
      </p:pic>
      <p:pic>
        <p:nvPicPr>
          <p:cNvPr id="18" name="Picture 17">
            <a:extLst>
              <a:ext uri="{FF2B5EF4-FFF2-40B4-BE49-F238E27FC236}">
                <a16:creationId xmlns:a16="http://schemas.microsoft.com/office/drawing/2014/main" id="{16CB636E-9ACF-D153-F3E4-468DA2BFB1C0}"/>
              </a:ext>
            </a:extLst>
          </p:cNvPr>
          <p:cNvPicPr>
            <a:picLocks noChangeAspect="1"/>
          </p:cNvPicPr>
          <p:nvPr/>
        </p:nvPicPr>
        <p:blipFill>
          <a:blip r:embed="rId5"/>
          <a:stretch>
            <a:fillRect/>
          </a:stretch>
        </p:blipFill>
        <p:spPr>
          <a:xfrm>
            <a:off x="436938" y="3839778"/>
            <a:ext cx="1196080" cy="584551"/>
          </a:xfrm>
          <a:prstGeom prst="rect">
            <a:avLst/>
          </a:prstGeom>
        </p:spPr>
      </p:pic>
      <p:pic>
        <p:nvPicPr>
          <p:cNvPr id="19" name="Picture 18">
            <a:extLst>
              <a:ext uri="{FF2B5EF4-FFF2-40B4-BE49-F238E27FC236}">
                <a16:creationId xmlns:a16="http://schemas.microsoft.com/office/drawing/2014/main" id="{F209C216-20A5-8FDD-814B-8A5433CDC746}"/>
              </a:ext>
            </a:extLst>
          </p:cNvPr>
          <p:cNvPicPr>
            <a:picLocks noChangeAspect="1"/>
          </p:cNvPicPr>
          <p:nvPr/>
        </p:nvPicPr>
        <p:blipFill>
          <a:blip r:embed="rId6"/>
          <a:stretch>
            <a:fillRect/>
          </a:stretch>
        </p:blipFill>
        <p:spPr>
          <a:xfrm>
            <a:off x="3354243" y="3182583"/>
            <a:ext cx="670619" cy="885299"/>
          </a:xfrm>
          <a:prstGeom prst="rect">
            <a:avLst/>
          </a:prstGeom>
        </p:spPr>
      </p:pic>
      <p:pic>
        <p:nvPicPr>
          <p:cNvPr id="20" name="Picture 19">
            <a:extLst>
              <a:ext uri="{FF2B5EF4-FFF2-40B4-BE49-F238E27FC236}">
                <a16:creationId xmlns:a16="http://schemas.microsoft.com/office/drawing/2014/main" id="{A4B6289C-51D5-5C28-1289-5947050DE692}"/>
              </a:ext>
            </a:extLst>
          </p:cNvPr>
          <p:cNvPicPr>
            <a:picLocks noChangeAspect="1"/>
          </p:cNvPicPr>
          <p:nvPr/>
        </p:nvPicPr>
        <p:blipFill>
          <a:blip r:embed="rId7"/>
          <a:stretch>
            <a:fillRect/>
          </a:stretch>
        </p:blipFill>
        <p:spPr>
          <a:xfrm>
            <a:off x="6628879" y="3052339"/>
            <a:ext cx="522821" cy="572893"/>
          </a:xfrm>
          <a:prstGeom prst="rect">
            <a:avLst/>
          </a:prstGeom>
        </p:spPr>
      </p:pic>
      <p:pic>
        <p:nvPicPr>
          <p:cNvPr id="21" name="Picture 20" descr="Project Jupyter - Wikipedia">
            <a:extLst>
              <a:ext uri="{FF2B5EF4-FFF2-40B4-BE49-F238E27FC236}">
                <a16:creationId xmlns:a16="http://schemas.microsoft.com/office/drawing/2014/main" id="{F4708F15-4535-BEC9-1B78-B9159FE18DA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09548" y="742950"/>
            <a:ext cx="808348" cy="936757"/>
          </a:xfrm>
          <a:prstGeom prst="rect">
            <a:avLst/>
          </a:prstGeom>
          <a:noFill/>
          <a:ln>
            <a:noFill/>
          </a:ln>
        </p:spPr>
      </p:pic>
      <p:pic>
        <p:nvPicPr>
          <p:cNvPr id="22" name="Picture 21">
            <a:extLst>
              <a:ext uri="{FF2B5EF4-FFF2-40B4-BE49-F238E27FC236}">
                <a16:creationId xmlns:a16="http://schemas.microsoft.com/office/drawing/2014/main" id="{6D00A289-2FA7-83A2-8880-4DC2ED35C61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23304" y="1211328"/>
            <a:ext cx="814612" cy="8146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EDD70-B861-20DA-79C4-60082DA2B115}"/>
              </a:ext>
            </a:extLst>
          </p:cNvPr>
          <p:cNvSpPr>
            <a:spLocks noGrp="1"/>
          </p:cNvSpPr>
          <p:nvPr>
            <p:ph type="title"/>
          </p:nvPr>
        </p:nvSpPr>
        <p:spPr>
          <a:xfrm>
            <a:off x="177047" y="278441"/>
            <a:ext cx="7886700" cy="994172"/>
          </a:xfrm>
        </p:spPr>
        <p:txBody>
          <a:bodyPr>
            <a:normAutofit/>
          </a:bodyPr>
          <a:lstStyle/>
          <a:p>
            <a:r>
              <a:rPr lang="en-IN" sz="1800" b="1" kern="100" dirty="0">
                <a:latin typeface="Times New Roman" panose="02020603050405020304" pitchFamily="18" charset="0"/>
                <a:ea typeface="Calibri" panose="020F0502020204030204" pitchFamily="34" charset="0"/>
                <a:cs typeface="Times New Roman" panose="02020603050405020304" pitchFamily="18" charset="0"/>
              </a:rPr>
              <a:t>Architecture Diagram</a:t>
            </a:r>
            <a:endParaRPr lang="en-IN" sz="1800" dirty="0"/>
          </a:p>
        </p:txBody>
      </p:sp>
      <p:pic>
        <p:nvPicPr>
          <p:cNvPr id="4" name="Picture 3">
            <a:extLst>
              <a:ext uri="{FF2B5EF4-FFF2-40B4-BE49-F238E27FC236}">
                <a16:creationId xmlns:a16="http://schemas.microsoft.com/office/drawing/2014/main" id="{A13A7DC7-741C-99DF-6A96-F54FAF9D57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47" y="1272613"/>
            <a:ext cx="8574643" cy="4652119"/>
          </a:xfrm>
          <a:prstGeom prst="rect">
            <a:avLst/>
          </a:prstGeom>
          <a:noFill/>
          <a:ln>
            <a:noFill/>
          </a:ln>
        </p:spPr>
      </p:pic>
    </p:spTree>
    <p:extLst>
      <p:ext uri="{BB962C8B-B14F-4D97-AF65-F5344CB8AC3E}">
        <p14:creationId xmlns:p14="http://schemas.microsoft.com/office/powerpoint/2010/main" val="150280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2D3E-A526-EA71-CB84-8E2F7C785DC2}"/>
              </a:ext>
            </a:extLst>
          </p:cNvPr>
          <p:cNvSpPr>
            <a:spLocks noGrp="1"/>
          </p:cNvSpPr>
          <p:nvPr>
            <p:ph type="title"/>
          </p:nvPr>
        </p:nvSpPr>
        <p:spPr>
          <a:xfrm>
            <a:off x="-2215711" y="0"/>
            <a:ext cx="7886700" cy="994172"/>
          </a:xfrm>
        </p:spPr>
        <p:txBody>
          <a:bodyPr>
            <a:normAutofit/>
          </a:bodyPr>
          <a:lstStyle/>
          <a:p>
            <a:r>
              <a:rPr lang="en-IN" sz="1500" b="1" kern="100" dirty="0">
                <a:latin typeface="Times New Roman" panose="02020603050405020304" pitchFamily="18" charset="0"/>
                <a:ea typeface="Calibri" panose="020F0502020204030204" pitchFamily="34" charset="0"/>
                <a:cs typeface="Times New Roman" panose="02020603050405020304" pitchFamily="18" charset="0"/>
              </a:rPr>
              <a:t>SEQUENCE</a:t>
            </a:r>
            <a:r>
              <a:rPr lang="en-IN" sz="1500" b="1" kern="100"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1500" b="1" kern="100" dirty="0">
                <a:latin typeface="Times New Roman" panose="02020603050405020304" pitchFamily="18" charset="0"/>
                <a:ea typeface="Calibri" panose="020F0502020204030204" pitchFamily="34" charset="0"/>
                <a:cs typeface="Times New Roman" panose="02020603050405020304" pitchFamily="18" charset="0"/>
              </a:rPr>
              <a:t>DIAGRAM</a:t>
            </a:r>
            <a:br>
              <a:rPr lang="en-IN" sz="1500" kern="100" dirty="0">
                <a:latin typeface="Calibri" panose="020F0502020204030204" pitchFamily="34" charset="0"/>
                <a:ea typeface="Calibri" panose="020F0502020204030204" pitchFamily="34" charset="0"/>
                <a:cs typeface="Times New Roman" panose="02020603050405020304" pitchFamily="18" charset="0"/>
              </a:rPr>
            </a:br>
            <a:endParaRPr lang="en-IN" sz="1500" dirty="0"/>
          </a:p>
        </p:txBody>
      </p:sp>
      <p:pic>
        <p:nvPicPr>
          <p:cNvPr id="4" name="Picture 3">
            <a:extLst>
              <a:ext uri="{FF2B5EF4-FFF2-40B4-BE49-F238E27FC236}">
                <a16:creationId xmlns:a16="http://schemas.microsoft.com/office/drawing/2014/main" id="{8581365C-4783-9297-F154-1354B5634D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126" y="859309"/>
            <a:ext cx="5222115" cy="5139381"/>
          </a:xfrm>
          <a:prstGeom prst="rect">
            <a:avLst/>
          </a:prstGeom>
          <a:noFill/>
          <a:ln>
            <a:noFill/>
          </a:ln>
        </p:spPr>
      </p:pic>
    </p:spTree>
    <p:extLst>
      <p:ext uri="{BB962C8B-B14F-4D97-AF65-F5344CB8AC3E}">
        <p14:creationId xmlns:p14="http://schemas.microsoft.com/office/powerpoint/2010/main" val="2807327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2D3E-A526-EA71-CB84-8E2F7C785DC2}"/>
              </a:ext>
            </a:extLst>
          </p:cNvPr>
          <p:cNvSpPr>
            <a:spLocks noGrp="1"/>
          </p:cNvSpPr>
          <p:nvPr>
            <p:ph type="title"/>
          </p:nvPr>
        </p:nvSpPr>
        <p:spPr>
          <a:xfrm>
            <a:off x="165025" y="112915"/>
            <a:ext cx="7886700" cy="994172"/>
          </a:xfrm>
        </p:spPr>
        <p:txBody>
          <a:bodyPr>
            <a:normAutofit/>
          </a:bodyPr>
          <a:lstStyle/>
          <a:p>
            <a:pPr algn="l"/>
            <a:r>
              <a:rPr lang="en-IN" sz="1500" b="1" kern="100" dirty="0">
                <a:latin typeface="Times New Roman" panose="02020603050405020304" pitchFamily="18" charset="0"/>
                <a:ea typeface="Calibri" panose="020F0502020204030204" pitchFamily="34" charset="0"/>
                <a:cs typeface="Times New Roman" panose="02020603050405020304" pitchFamily="18" charset="0"/>
              </a:rPr>
              <a:t>CONCEPT DIAGRAM</a:t>
            </a:r>
            <a:br>
              <a:rPr lang="en-IN" sz="1500" kern="100" dirty="0">
                <a:latin typeface="Calibri" panose="020F0502020204030204" pitchFamily="34" charset="0"/>
                <a:ea typeface="Calibri" panose="020F0502020204030204" pitchFamily="34" charset="0"/>
                <a:cs typeface="Times New Roman" panose="02020603050405020304" pitchFamily="18" charset="0"/>
              </a:rPr>
            </a:br>
            <a:endParaRPr lang="en-IN" sz="1500" dirty="0"/>
          </a:p>
        </p:txBody>
      </p:sp>
      <p:pic>
        <p:nvPicPr>
          <p:cNvPr id="5" name="Picture 4" descr="A screenshot of a diagram&#10;&#10;Description automatically generated">
            <a:extLst>
              <a:ext uri="{FF2B5EF4-FFF2-40B4-BE49-F238E27FC236}">
                <a16:creationId xmlns:a16="http://schemas.microsoft.com/office/drawing/2014/main" id="{19EAC3DE-1C68-1742-A143-80F7A78B4059}"/>
              </a:ext>
            </a:extLst>
          </p:cNvPr>
          <p:cNvPicPr>
            <a:picLocks noChangeAspect="1"/>
          </p:cNvPicPr>
          <p:nvPr/>
        </p:nvPicPr>
        <p:blipFill>
          <a:blip r:embed="rId2"/>
          <a:stretch>
            <a:fillRect/>
          </a:stretch>
        </p:blipFill>
        <p:spPr>
          <a:xfrm>
            <a:off x="560381" y="922454"/>
            <a:ext cx="4711626" cy="5013092"/>
          </a:xfrm>
          <a:prstGeom prst="rect">
            <a:avLst/>
          </a:prstGeom>
        </p:spPr>
      </p:pic>
    </p:spTree>
    <p:extLst>
      <p:ext uri="{BB962C8B-B14F-4D97-AF65-F5344CB8AC3E}">
        <p14:creationId xmlns:p14="http://schemas.microsoft.com/office/powerpoint/2010/main" val="2083330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125174" y="-162046"/>
            <a:ext cx="7765321" cy="1326321"/>
          </a:xfrm>
          <a:prstGeom prst="rect">
            <a:avLst/>
          </a:prstGeom>
          <a:noFill/>
          <a:ln>
            <a:noFill/>
          </a:ln>
        </p:spPr>
        <p:txBody>
          <a:bodyPr spcFirstLastPara="1" wrap="square" lIns="91425" tIns="45700" rIns="91425" bIns="91425" anchor="b" anchorCtr="0">
            <a:normAutofit/>
          </a:bodyPr>
          <a:lstStyle/>
          <a:p>
            <a:pPr algn="l">
              <a:buSzPts val="3600"/>
            </a:pPr>
            <a:r>
              <a:rPr lang="en-US" sz="3600" b="1" dirty="0">
                <a:latin typeface="Gelasio" pitchFamily="34" charset="0"/>
                <a:ea typeface="Gelasio" pitchFamily="34" charset="-122"/>
                <a:cs typeface="Gelasio" pitchFamily="34" charset="-120"/>
              </a:rPr>
              <a:t>Personas</a:t>
            </a:r>
            <a:endParaRPr sz="3600" b="1" dirty="0"/>
          </a:p>
        </p:txBody>
      </p:sp>
      <p:sp>
        <p:nvSpPr>
          <p:cNvPr id="180" name="Google Shape;180;p21"/>
          <p:cNvSpPr txBox="1">
            <a:spLocks noGrp="1"/>
          </p:cNvSpPr>
          <p:nvPr>
            <p:ph idx="1"/>
          </p:nvPr>
        </p:nvSpPr>
        <p:spPr>
          <a:xfrm>
            <a:off x="267729" y="1164275"/>
            <a:ext cx="5410200" cy="4861520"/>
          </a:xfrm>
          <a:prstGeom prst="rect">
            <a:avLst/>
          </a:prstGeom>
          <a:noFill/>
          <a:ln>
            <a:noFill/>
          </a:ln>
        </p:spPr>
        <p:txBody>
          <a:bodyPr spcFirstLastPara="1" wrap="square" lIns="91425" tIns="45700" rIns="91425" bIns="45700" anchor="t" anchorCtr="0">
            <a:normAutofit/>
          </a:bodyPr>
          <a:lstStyle/>
          <a:p>
            <a:r>
              <a:rPr lang="en-IN" sz="1600" b="1" dirty="0"/>
              <a:t>Maria - Small-Scale Farmer</a:t>
            </a:r>
            <a:endParaRPr lang="en-IN" sz="1600" dirty="0"/>
          </a:p>
          <a:p>
            <a:pPr>
              <a:buFont typeface="Arial" panose="020B0604020202020204" pitchFamily="34" charset="0"/>
              <a:buChar char="•"/>
            </a:pPr>
            <a:r>
              <a:rPr lang="en-IN" sz="1600" b="1" dirty="0"/>
              <a:t>Age</a:t>
            </a:r>
            <a:r>
              <a:rPr lang="en-IN" sz="1600" dirty="0"/>
              <a:t>: 35</a:t>
            </a:r>
          </a:p>
          <a:p>
            <a:pPr>
              <a:buFont typeface="Arial" panose="020B0604020202020204" pitchFamily="34" charset="0"/>
              <a:buChar char="•"/>
            </a:pPr>
            <a:r>
              <a:rPr lang="en-IN" sz="1600" b="1" dirty="0"/>
              <a:t>Marital Status</a:t>
            </a:r>
            <a:r>
              <a:rPr lang="en-IN" sz="1600" dirty="0"/>
              <a:t>: Married</a:t>
            </a:r>
          </a:p>
          <a:p>
            <a:pPr>
              <a:buFont typeface="Arial" panose="020B0604020202020204" pitchFamily="34" charset="0"/>
              <a:buChar char="•"/>
            </a:pPr>
            <a:r>
              <a:rPr lang="en-IN" sz="1600" b="1" dirty="0"/>
              <a:t>Location</a:t>
            </a:r>
            <a:r>
              <a:rPr lang="en-IN" sz="1600" dirty="0"/>
              <a:t>: Rural community, climate with distinct wet and dry seasons.</a:t>
            </a:r>
          </a:p>
          <a:p>
            <a:pPr>
              <a:buFont typeface="Arial" panose="020B0604020202020204" pitchFamily="34" charset="0"/>
              <a:buChar char="•"/>
            </a:pPr>
            <a:r>
              <a:rPr lang="en-IN" sz="1600" b="1" dirty="0"/>
              <a:t>Livelihood</a:t>
            </a:r>
            <a:r>
              <a:rPr lang="en-IN" sz="1600" dirty="0"/>
              <a:t>: Manages a five-acre farm cultivating tomatoes, potatoes, and peppers.</a:t>
            </a:r>
          </a:p>
          <a:p>
            <a:pPr>
              <a:buFont typeface="Arial" panose="020B0604020202020204" pitchFamily="34" charset="0"/>
              <a:buChar char="•"/>
            </a:pPr>
            <a:r>
              <a:rPr lang="en-IN" sz="1600" b="1" dirty="0"/>
              <a:t>Goals</a:t>
            </a:r>
            <a:r>
              <a:rPr lang="en-IN" sz="1600" dirty="0"/>
              <a:t>: Enhance her family’s standard of living through improved farming techniques and increased crop yields.</a:t>
            </a:r>
          </a:p>
          <a:p>
            <a:pPr>
              <a:buFont typeface="Arial" panose="020B0604020202020204" pitchFamily="34" charset="0"/>
              <a:buChar char="•"/>
            </a:pPr>
            <a:r>
              <a:rPr lang="en-IN" sz="1600" b="1" dirty="0"/>
              <a:t>Motivation</a:t>
            </a:r>
            <a:r>
              <a:rPr lang="en-IN" sz="1600" dirty="0"/>
              <a:t>: Driven to boost income through effective disease management and innovative farming practices.</a:t>
            </a:r>
          </a:p>
          <a:p>
            <a:pPr marL="274320" lvl="0" indent="-207660" algn="l" rtl="0">
              <a:spcBef>
                <a:spcPts val="580"/>
              </a:spcBef>
              <a:spcAft>
                <a:spcPts val="0"/>
              </a:spcAft>
              <a:buSzPct val="85000"/>
              <a:buNone/>
            </a:pPr>
            <a:endParaRPr lang="en-US" sz="15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CEA2838-5966-582E-619A-E840177A985D}"/>
              </a:ext>
            </a:extLst>
          </p:cNvPr>
          <p:cNvPicPr>
            <a:picLocks noChangeAspect="1"/>
          </p:cNvPicPr>
          <p:nvPr/>
        </p:nvPicPr>
        <p:blipFill>
          <a:blip r:embed="rId3" cstate="print"/>
          <a:srcRect/>
          <a:stretch>
            <a:fillRect/>
          </a:stretch>
        </p:blipFill>
        <p:spPr bwMode="auto">
          <a:xfrm>
            <a:off x="5516033" y="738617"/>
            <a:ext cx="2218267" cy="1911291"/>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B8C1-7CF8-8246-43F7-28AD2B3B037C}"/>
              </a:ext>
            </a:extLst>
          </p:cNvPr>
          <p:cNvSpPr>
            <a:spLocks noGrp="1"/>
          </p:cNvSpPr>
          <p:nvPr>
            <p:ph type="title"/>
          </p:nvPr>
        </p:nvSpPr>
        <p:spPr>
          <a:xfrm>
            <a:off x="193588" y="310488"/>
            <a:ext cx="7772400" cy="1143000"/>
          </a:xfrm>
        </p:spPr>
        <p:txBody>
          <a:bodyPr>
            <a:normAutofit/>
          </a:bodyPr>
          <a:lstStyle/>
          <a:p>
            <a:pPr algn="l"/>
            <a:r>
              <a:rPr lang="en-US" sz="3200" dirty="0">
                <a:solidFill>
                  <a:schemeClr val="tx1">
                    <a:lumMod val="65000"/>
                    <a:lumOff val="35000"/>
                  </a:schemeClr>
                </a:solidFill>
              </a:rPr>
              <a:t>personas</a:t>
            </a:r>
          </a:p>
        </p:txBody>
      </p:sp>
      <p:sp>
        <p:nvSpPr>
          <p:cNvPr id="4" name="Text Placeholder 3">
            <a:extLst>
              <a:ext uri="{FF2B5EF4-FFF2-40B4-BE49-F238E27FC236}">
                <a16:creationId xmlns:a16="http://schemas.microsoft.com/office/drawing/2014/main" id="{25381D2B-017B-CF13-5B41-FBE768070250}"/>
              </a:ext>
            </a:extLst>
          </p:cNvPr>
          <p:cNvSpPr>
            <a:spLocks noGrp="1"/>
          </p:cNvSpPr>
          <p:nvPr>
            <p:ph idx="1"/>
          </p:nvPr>
        </p:nvSpPr>
        <p:spPr>
          <a:xfrm>
            <a:off x="57920" y="1382382"/>
            <a:ext cx="7772400" cy="4572000"/>
          </a:xfrm>
        </p:spPr>
        <p:txBody>
          <a:bodyPr>
            <a:normAutofit/>
          </a:bodyPr>
          <a:lstStyle/>
          <a:p>
            <a:r>
              <a:rPr lang="en-IN" sz="1500" b="1" dirty="0"/>
              <a:t>John - Agricultural Extension Officer</a:t>
            </a:r>
            <a:endParaRPr lang="en-IN" sz="1500" dirty="0"/>
          </a:p>
          <a:p>
            <a:pPr>
              <a:buFont typeface="Arial" panose="020B0604020202020204" pitchFamily="34" charset="0"/>
              <a:buChar char="•"/>
            </a:pPr>
            <a:r>
              <a:rPr lang="en-IN" sz="1500" b="1" dirty="0"/>
              <a:t>Age</a:t>
            </a:r>
            <a:r>
              <a:rPr lang="en-IN" sz="1500" dirty="0"/>
              <a:t>: 40</a:t>
            </a:r>
          </a:p>
          <a:p>
            <a:pPr>
              <a:buFont typeface="Arial" panose="020B0604020202020204" pitchFamily="34" charset="0"/>
              <a:buChar char="•"/>
            </a:pPr>
            <a:r>
              <a:rPr lang="en-IN" sz="1500" b="1" dirty="0"/>
              <a:t>Marital Status</a:t>
            </a:r>
            <a:r>
              <a:rPr lang="en-IN" sz="1500" dirty="0"/>
              <a:t>: Married</a:t>
            </a:r>
          </a:p>
          <a:p>
            <a:pPr>
              <a:buFont typeface="Arial" panose="020B0604020202020204" pitchFamily="34" charset="0"/>
              <a:buChar char="•"/>
            </a:pPr>
            <a:r>
              <a:rPr lang="en-IN" sz="1500" b="1" dirty="0"/>
              <a:t>Location</a:t>
            </a:r>
            <a:r>
              <a:rPr lang="en-IN" sz="1500" dirty="0"/>
              <a:t>: Serves multiple farming communities; often travels between remote areas.</a:t>
            </a:r>
          </a:p>
          <a:p>
            <a:pPr>
              <a:buFont typeface="Arial" panose="020B0604020202020204" pitchFamily="34" charset="0"/>
              <a:buChar char="•"/>
            </a:pPr>
            <a:r>
              <a:rPr lang="en-IN" sz="1500" b="1" dirty="0"/>
              <a:t>Profession</a:t>
            </a:r>
            <a:r>
              <a:rPr lang="en-IN" sz="1500" dirty="0"/>
              <a:t>: Provides support and advice to local farmers to enhance their agricultural practices.</a:t>
            </a:r>
          </a:p>
          <a:p>
            <a:pPr>
              <a:buFont typeface="Arial" panose="020B0604020202020204" pitchFamily="34" charset="0"/>
              <a:buChar char="•"/>
            </a:pPr>
            <a:r>
              <a:rPr lang="en-IN" sz="1500" b="1" dirty="0"/>
              <a:t>Goals</a:t>
            </a:r>
            <a:r>
              <a:rPr lang="en-IN" sz="1500" dirty="0"/>
              <a:t>: Seek reliable tools for accurate plant disease diagnosis and provide educational resources for sustainable disease management.</a:t>
            </a:r>
          </a:p>
          <a:p>
            <a:pPr>
              <a:buFont typeface="Arial" panose="020B0604020202020204" pitchFamily="34" charset="0"/>
              <a:buChar char="•"/>
            </a:pPr>
            <a:r>
              <a:rPr lang="en-IN" sz="1500" b="1" dirty="0"/>
              <a:t>Motivation</a:t>
            </a:r>
            <a:r>
              <a:rPr lang="en-IN" sz="1500" dirty="0"/>
              <a:t>: Committed to improving farm productivity and regional food security through enhanced agricultural practices.</a:t>
            </a:r>
          </a:p>
        </p:txBody>
      </p:sp>
      <p:sp>
        <p:nvSpPr>
          <p:cNvPr id="3" name="Slide Number Placeholder 2">
            <a:extLst>
              <a:ext uri="{FF2B5EF4-FFF2-40B4-BE49-F238E27FC236}">
                <a16:creationId xmlns:a16="http://schemas.microsoft.com/office/drawing/2014/main" id="{E93C64AF-08A7-78E3-5CCE-8D47FB0C678D}"/>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1217359A-D83D-4B60-95F2-FAC9CF1F2D3F}"/>
              </a:ext>
            </a:extLst>
          </p:cNvPr>
          <p:cNvPicPr>
            <a:picLocks noChangeAspect="1"/>
          </p:cNvPicPr>
          <p:nvPr/>
        </p:nvPicPr>
        <p:blipFill>
          <a:blip r:embed="rId2" cstate="print"/>
          <a:srcRect/>
          <a:stretch>
            <a:fillRect/>
          </a:stretch>
        </p:blipFill>
        <p:spPr bwMode="auto">
          <a:xfrm>
            <a:off x="5955577" y="213407"/>
            <a:ext cx="2010411" cy="233795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34506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6010-FBD8-A21C-7C2A-7DF224DAB3AC}"/>
              </a:ext>
            </a:extLst>
          </p:cNvPr>
          <p:cNvSpPr>
            <a:spLocks noGrp="1"/>
          </p:cNvSpPr>
          <p:nvPr>
            <p:ph type="title"/>
          </p:nvPr>
        </p:nvSpPr>
        <p:spPr>
          <a:xfrm>
            <a:off x="174425" y="7094"/>
            <a:ext cx="7772400" cy="1143000"/>
          </a:xfrm>
        </p:spPr>
        <p:txBody>
          <a:bodyPr/>
          <a:lstStyle/>
          <a:p>
            <a:pPr algn="l"/>
            <a:r>
              <a:rPr lang="en-IN" b="1" i="0" dirty="0">
                <a:effectLst/>
                <a:latin typeface="Söhne"/>
              </a:rPr>
              <a:t>personas</a:t>
            </a:r>
            <a:endParaRPr lang="en-IN" b="1" dirty="0"/>
          </a:p>
        </p:txBody>
      </p:sp>
      <p:sp>
        <p:nvSpPr>
          <p:cNvPr id="4" name="Text Placeholder 3">
            <a:extLst>
              <a:ext uri="{FF2B5EF4-FFF2-40B4-BE49-F238E27FC236}">
                <a16:creationId xmlns:a16="http://schemas.microsoft.com/office/drawing/2014/main" id="{B4800BBE-B13B-8774-E0FD-38614031E37E}"/>
              </a:ext>
            </a:extLst>
          </p:cNvPr>
          <p:cNvSpPr>
            <a:spLocks noGrp="1"/>
          </p:cNvSpPr>
          <p:nvPr>
            <p:ph idx="1"/>
          </p:nvPr>
        </p:nvSpPr>
        <p:spPr>
          <a:xfrm>
            <a:off x="335885" y="955978"/>
            <a:ext cx="5580109" cy="4946043"/>
          </a:xfrm>
        </p:spPr>
        <p:txBody>
          <a:bodyPr>
            <a:noAutofit/>
          </a:bodyPr>
          <a:lstStyle/>
          <a:p>
            <a:r>
              <a:rPr lang="en-IN" sz="1600" b="1" dirty="0" err="1"/>
              <a:t>Dr.</a:t>
            </a:r>
            <a:r>
              <a:rPr lang="en-IN" sz="1600" b="1" dirty="0"/>
              <a:t> Patel - Plant Pathologist</a:t>
            </a:r>
            <a:endParaRPr lang="en-IN" sz="1600" dirty="0"/>
          </a:p>
          <a:p>
            <a:pPr>
              <a:buFont typeface="Arial" panose="020B0604020202020204" pitchFamily="34" charset="0"/>
              <a:buChar char="•"/>
            </a:pPr>
            <a:r>
              <a:rPr lang="en-IN" sz="1600" b="1" dirty="0"/>
              <a:t>Age</a:t>
            </a:r>
            <a:r>
              <a:rPr lang="en-IN" sz="1600" dirty="0"/>
              <a:t>: 39</a:t>
            </a:r>
          </a:p>
          <a:p>
            <a:pPr>
              <a:buFont typeface="Arial" panose="020B0604020202020204" pitchFamily="34" charset="0"/>
              <a:buChar char="•"/>
            </a:pPr>
            <a:r>
              <a:rPr lang="en-IN" sz="1600" b="1" dirty="0"/>
              <a:t>Marital Status</a:t>
            </a:r>
            <a:r>
              <a:rPr lang="en-IN" sz="1600" dirty="0"/>
              <a:t>: Married</a:t>
            </a:r>
          </a:p>
          <a:p>
            <a:pPr>
              <a:buFont typeface="Arial" panose="020B0604020202020204" pitchFamily="34" charset="0"/>
              <a:buChar char="•"/>
            </a:pPr>
            <a:r>
              <a:rPr lang="en-IN" sz="1600" b="1" dirty="0"/>
              <a:t>Location</a:t>
            </a:r>
            <a:r>
              <a:rPr lang="en-IN" sz="1600" dirty="0"/>
              <a:t>: Based at a research university with a specialized agricultural science department.</a:t>
            </a:r>
          </a:p>
          <a:p>
            <a:pPr>
              <a:buFont typeface="Arial" panose="020B0604020202020204" pitchFamily="34" charset="0"/>
              <a:buChar char="•"/>
            </a:pPr>
            <a:r>
              <a:rPr lang="en-IN" sz="1600" b="1" dirty="0"/>
              <a:t>Profession</a:t>
            </a:r>
            <a:r>
              <a:rPr lang="en-IN" sz="1600" dirty="0"/>
              <a:t>: Leads research on crop disease patterns and pathogen evolution.</a:t>
            </a:r>
          </a:p>
          <a:p>
            <a:pPr>
              <a:buFont typeface="Arial" panose="020B0604020202020204" pitchFamily="34" charset="0"/>
              <a:buChar char="•"/>
            </a:pPr>
            <a:r>
              <a:rPr lang="en-IN" sz="1600" b="1" dirty="0"/>
              <a:t>Goals</a:t>
            </a:r>
            <a:r>
              <a:rPr lang="en-IN" sz="1600" dirty="0"/>
              <a:t>: Needs advanced analytics tools for large-scale image data analysis to identify trends in disease prevalence.</a:t>
            </a:r>
          </a:p>
          <a:p>
            <a:pPr>
              <a:buFont typeface="Arial" panose="020B0604020202020204" pitchFamily="34" charset="0"/>
              <a:buChar char="•"/>
            </a:pPr>
            <a:r>
              <a:rPr lang="en-IN" sz="1600" b="1" dirty="0"/>
              <a:t>Motivation</a:t>
            </a:r>
            <a:r>
              <a:rPr lang="en-IN" sz="1600" dirty="0"/>
              <a:t>: Aims to advance scientific knowledge and develop effective plant disease management strategies to improve global agricultural resilience.</a:t>
            </a:r>
          </a:p>
        </p:txBody>
      </p:sp>
      <p:pic>
        <p:nvPicPr>
          <p:cNvPr id="6" name="Picture 5">
            <a:extLst>
              <a:ext uri="{FF2B5EF4-FFF2-40B4-BE49-F238E27FC236}">
                <a16:creationId xmlns:a16="http://schemas.microsoft.com/office/drawing/2014/main" id="{D8033CF7-3403-AC27-91DA-5D3C5D5887C2}"/>
              </a:ext>
            </a:extLst>
          </p:cNvPr>
          <p:cNvPicPr>
            <a:picLocks noChangeAspect="1"/>
          </p:cNvPicPr>
          <p:nvPr/>
        </p:nvPicPr>
        <p:blipFill>
          <a:blip r:embed="rId2" cstate="print"/>
          <a:srcRect/>
          <a:stretch>
            <a:fillRect/>
          </a:stretch>
        </p:blipFill>
        <p:spPr bwMode="auto">
          <a:xfrm>
            <a:off x="6077454" y="321247"/>
            <a:ext cx="2093383" cy="2402243"/>
          </a:xfrm>
          <a:prstGeom prst="ellipse">
            <a:avLst/>
          </a:prstGeom>
          <a:ln>
            <a:solidFill>
              <a:schemeClr val="bg1"/>
            </a:solidFill>
          </a:ln>
          <a:effectLst>
            <a:softEdge rad="112500"/>
          </a:effectLst>
        </p:spPr>
      </p:pic>
    </p:spTree>
    <p:extLst>
      <p:ext uri="{BB962C8B-B14F-4D97-AF65-F5344CB8AC3E}">
        <p14:creationId xmlns:p14="http://schemas.microsoft.com/office/powerpoint/2010/main" val="824179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545B-090E-459E-B4BE-38DED8977319}"/>
              </a:ext>
            </a:extLst>
          </p:cNvPr>
          <p:cNvSpPr>
            <a:spLocks noGrp="1"/>
          </p:cNvSpPr>
          <p:nvPr>
            <p:ph type="title"/>
          </p:nvPr>
        </p:nvSpPr>
        <p:spPr>
          <a:xfrm>
            <a:off x="64691" y="67158"/>
            <a:ext cx="6347713" cy="1320800"/>
          </a:xfrm>
        </p:spPr>
        <p:txBody>
          <a:bodyPr/>
          <a:lstStyle/>
          <a:p>
            <a:pPr algn="l"/>
            <a:r>
              <a:rPr lang="en-US" dirty="0">
                <a:solidFill>
                  <a:schemeClr val="tx1">
                    <a:lumMod val="65000"/>
                    <a:lumOff val="35000"/>
                  </a:schemeClr>
                </a:solidFill>
              </a:rPr>
              <a:t>personas</a:t>
            </a:r>
          </a:p>
        </p:txBody>
      </p:sp>
      <p:sp>
        <p:nvSpPr>
          <p:cNvPr id="4" name="Text Placeholder 3">
            <a:extLst>
              <a:ext uri="{FF2B5EF4-FFF2-40B4-BE49-F238E27FC236}">
                <a16:creationId xmlns:a16="http://schemas.microsoft.com/office/drawing/2014/main" id="{EEC91146-D7BE-ACD1-D9AC-D3773428803D}"/>
              </a:ext>
            </a:extLst>
          </p:cNvPr>
          <p:cNvSpPr>
            <a:spLocks noGrp="1"/>
          </p:cNvSpPr>
          <p:nvPr>
            <p:ph idx="1"/>
          </p:nvPr>
        </p:nvSpPr>
        <p:spPr>
          <a:xfrm>
            <a:off x="64691" y="1685606"/>
            <a:ext cx="7772400" cy="3484271"/>
          </a:xfrm>
        </p:spPr>
        <p:txBody>
          <a:bodyPr>
            <a:normAutofit fontScale="92500"/>
          </a:bodyPr>
          <a:lstStyle/>
          <a:p>
            <a:r>
              <a:rPr lang="en-IN" sz="1500" b="1" dirty="0"/>
              <a:t>Sarah - Agri-Tech Entrepreneur</a:t>
            </a:r>
            <a:endParaRPr lang="en-IN" sz="1500" dirty="0"/>
          </a:p>
          <a:p>
            <a:pPr>
              <a:buFont typeface="Arial" panose="020B0604020202020204" pitchFamily="34" charset="0"/>
              <a:buChar char="•"/>
            </a:pPr>
            <a:r>
              <a:rPr lang="en-IN" sz="1500" b="1" dirty="0"/>
              <a:t>Age</a:t>
            </a:r>
            <a:r>
              <a:rPr lang="en-IN" sz="1500" dirty="0"/>
              <a:t>: 37</a:t>
            </a:r>
          </a:p>
          <a:p>
            <a:pPr>
              <a:buFont typeface="Arial" panose="020B0604020202020204" pitchFamily="34" charset="0"/>
              <a:buChar char="•"/>
            </a:pPr>
            <a:r>
              <a:rPr lang="en-IN" sz="1500" b="1" dirty="0"/>
              <a:t>Marital Status</a:t>
            </a:r>
            <a:r>
              <a:rPr lang="en-IN" sz="1500" dirty="0"/>
              <a:t>: Married</a:t>
            </a:r>
          </a:p>
          <a:p>
            <a:pPr>
              <a:buFont typeface="Arial" panose="020B0604020202020204" pitchFamily="34" charset="0"/>
              <a:buChar char="•"/>
            </a:pPr>
            <a:r>
              <a:rPr lang="en-IN" sz="1500" b="1" dirty="0"/>
              <a:t>Location</a:t>
            </a:r>
            <a:r>
              <a:rPr lang="en-IN" sz="1500" dirty="0"/>
              <a:t>: Urban, within a tech </a:t>
            </a:r>
            <a:r>
              <a:rPr lang="en-IN" sz="1500" dirty="0" err="1"/>
              <a:t>startup</a:t>
            </a:r>
            <a:r>
              <a:rPr lang="en-IN" sz="1500" dirty="0"/>
              <a:t> hub.</a:t>
            </a:r>
          </a:p>
          <a:p>
            <a:pPr>
              <a:buFont typeface="Arial" panose="020B0604020202020204" pitchFamily="34" charset="0"/>
              <a:buChar char="•"/>
            </a:pPr>
            <a:r>
              <a:rPr lang="en-IN" sz="1500" b="1" dirty="0"/>
              <a:t>Profession</a:t>
            </a:r>
            <a:r>
              <a:rPr lang="en-IN" sz="1500" dirty="0"/>
              <a:t>: CEO of a </a:t>
            </a:r>
            <a:r>
              <a:rPr lang="en-IN" sz="1500" dirty="0" err="1"/>
              <a:t>startup</a:t>
            </a:r>
            <a:r>
              <a:rPr lang="en-IN" sz="1500" dirty="0"/>
              <a:t> focused on developing agricultural technology solutions.</a:t>
            </a:r>
          </a:p>
          <a:p>
            <a:pPr>
              <a:buFont typeface="Arial" panose="020B0604020202020204" pitchFamily="34" charset="0"/>
              <a:buChar char="•"/>
            </a:pPr>
            <a:r>
              <a:rPr lang="en-IN" sz="1500" b="1" dirty="0"/>
              <a:t>Goals</a:t>
            </a:r>
            <a:r>
              <a:rPr lang="en-IN" sz="1500" dirty="0"/>
              <a:t>: Develop a scalable and integrable plant disease detection system with customizable API/SDK for broader tech ecosystem connectivity.</a:t>
            </a:r>
          </a:p>
          <a:p>
            <a:pPr>
              <a:buFont typeface="Arial" panose="020B0604020202020204" pitchFamily="34" charset="0"/>
              <a:buChar char="•"/>
            </a:pPr>
            <a:r>
              <a:rPr lang="en-IN" sz="1500" b="1" dirty="0"/>
              <a:t>Motivation</a:t>
            </a:r>
            <a:r>
              <a:rPr lang="en-IN" sz="1500" dirty="0"/>
              <a:t>: Enthusiastic about creating technology-driven solutions for agricultural challenges, aiming to build a successful business that promotes sustainable farming practices.</a:t>
            </a:r>
          </a:p>
        </p:txBody>
      </p:sp>
      <p:pic>
        <p:nvPicPr>
          <p:cNvPr id="7" name="Picture 6">
            <a:extLst>
              <a:ext uri="{FF2B5EF4-FFF2-40B4-BE49-F238E27FC236}">
                <a16:creationId xmlns:a16="http://schemas.microsoft.com/office/drawing/2014/main" id="{46F99876-6261-FF4E-AD7C-6AD5A9196ED4}"/>
              </a:ext>
            </a:extLst>
          </p:cNvPr>
          <p:cNvPicPr>
            <a:picLocks noChangeAspect="1"/>
          </p:cNvPicPr>
          <p:nvPr/>
        </p:nvPicPr>
        <p:blipFill>
          <a:blip r:embed="rId2" cstate="print"/>
          <a:srcRect/>
          <a:stretch>
            <a:fillRect/>
          </a:stretch>
        </p:blipFill>
        <p:spPr bwMode="auto">
          <a:xfrm>
            <a:off x="6064312" y="-633"/>
            <a:ext cx="2636859" cy="2527300"/>
          </a:xfrm>
          <a:prstGeom prst="ellipse">
            <a:avLst/>
          </a:prstGeom>
          <a:ln>
            <a:noFill/>
          </a:ln>
          <a:effectLst>
            <a:softEdge rad="112500"/>
          </a:effectLst>
        </p:spPr>
      </p:pic>
    </p:spTree>
    <p:extLst>
      <p:ext uri="{BB962C8B-B14F-4D97-AF65-F5344CB8AC3E}">
        <p14:creationId xmlns:p14="http://schemas.microsoft.com/office/powerpoint/2010/main" val="3291740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05C9-822E-6BFC-B2C5-79B511BC52B4}"/>
              </a:ext>
            </a:extLst>
          </p:cNvPr>
          <p:cNvSpPr>
            <a:spLocks noGrp="1"/>
          </p:cNvSpPr>
          <p:nvPr>
            <p:ph type="title"/>
          </p:nvPr>
        </p:nvSpPr>
        <p:spPr>
          <a:xfrm>
            <a:off x="116936" y="535461"/>
            <a:ext cx="7765321" cy="1326321"/>
          </a:xfrm>
        </p:spPr>
        <p:txBody>
          <a:bodyPr>
            <a:normAutofit fontScale="90000"/>
          </a:bodyPr>
          <a:lstStyle/>
          <a:p>
            <a:r>
              <a:rPr lang="en-IN" sz="4000" b="1" kern="100" dirty="0">
                <a:effectLst/>
                <a:latin typeface="Times New Roman" panose="02020603050405020304" pitchFamily="18" charset="0"/>
                <a:ea typeface="Book Antiqua" panose="02040602050305030304" pitchFamily="18" charset="0"/>
                <a:cs typeface="Times New Roman" panose="02020603050405020304" pitchFamily="18" charset="0"/>
              </a:rPr>
              <a:t>MVP: Minimum Valuable Product</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F0B07A74-ACD0-0143-A34D-8D331491523D}"/>
              </a:ext>
            </a:extLst>
          </p:cNvPr>
          <p:cNvSpPr>
            <a:spLocks noGrp="1"/>
          </p:cNvSpPr>
          <p:nvPr>
            <p:ph idx="1"/>
          </p:nvPr>
        </p:nvSpPr>
        <p:spPr>
          <a:xfrm>
            <a:off x="405260" y="1750075"/>
            <a:ext cx="7765322" cy="3695136"/>
          </a:xfrm>
        </p:spPr>
        <p:txBody>
          <a:bodyPr>
            <a:normAutofit fontScale="62500" lnSpcReduction="20000"/>
          </a:bodyPr>
          <a:lstStyle/>
          <a:p>
            <a:pPr marL="0" indent="0" algn="just">
              <a:lnSpc>
                <a:spcPct val="170000"/>
              </a:lnSpc>
              <a:spcAft>
                <a:spcPts val="800"/>
              </a:spcAft>
              <a:buNone/>
            </a:pPr>
            <a:r>
              <a:rPr lang="en-IN" sz="2100" b="1" i="1" kern="100" dirty="0">
                <a:effectLst/>
                <a:ea typeface="Book Antiqua" panose="02040602050305030304" pitchFamily="18" charset="0"/>
                <a:cs typeface="Times New Roman" panose="02020603050405020304" pitchFamily="18" charset="0"/>
              </a:rPr>
              <a:t>Some of the Features in our MVP of the Project are:</a:t>
            </a:r>
            <a:endParaRPr lang="en-IN" sz="2100" b="1" i="1" kern="100" dirty="0">
              <a:effectLst/>
              <a:ea typeface="Calibri" panose="020F0502020204030204" pitchFamily="34" charset="0"/>
              <a:cs typeface="Times New Roman" panose="02020603050405020304" pitchFamily="18" charset="0"/>
            </a:endParaRPr>
          </a:p>
          <a:p>
            <a:pPr marL="342900" lvl="0" indent="-342900" algn="just">
              <a:lnSpc>
                <a:spcPct val="170000"/>
              </a:lnSpc>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Creation of user interface for user authentication using login option</a:t>
            </a:r>
            <a:endParaRPr lang="en-IN" sz="2100" kern="100" dirty="0">
              <a:effectLst/>
              <a:ea typeface="Calibri" panose="020F0502020204030204" pitchFamily="34" charset="0"/>
              <a:cs typeface="Times New Roman" panose="02020603050405020304" pitchFamily="18" charset="0"/>
            </a:endParaRPr>
          </a:p>
          <a:p>
            <a:pPr marL="342900" lvl="0" indent="-342900" algn="just">
              <a:lnSpc>
                <a:spcPct val="170000"/>
              </a:lnSpc>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After successful authentication it will redirect to HOME Page</a:t>
            </a:r>
            <a:endParaRPr lang="en-IN" sz="2100" kern="100" dirty="0">
              <a:effectLst/>
              <a:ea typeface="Calibri" panose="020F0502020204030204" pitchFamily="34" charset="0"/>
              <a:cs typeface="Times New Roman" panose="02020603050405020304" pitchFamily="18" charset="0"/>
            </a:endParaRPr>
          </a:p>
          <a:p>
            <a:pPr marL="342900" lvl="0" indent="-342900" algn="just">
              <a:lnSpc>
                <a:spcPct val="170000"/>
              </a:lnSpc>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Creation of Menu option: </a:t>
            </a:r>
            <a:endParaRPr lang="en-IN" sz="2100" kern="100" dirty="0">
              <a:effectLst/>
              <a:ea typeface="Calibri" panose="020F0502020204030204" pitchFamily="34" charset="0"/>
              <a:cs typeface="Times New Roman" panose="02020603050405020304" pitchFamily="18" charset="0"/>
            </a:endParaRPr>
          </a:p>
          <a:p>
            <a:pPr marL="742950" lvl="1" indent="-285750" algn="just">
              <a:lnSpc>
                <a:spcPct val="170000"/>
              </a:lnSpc>
              <a:buFont typeface="Courier New" panose="02070309020205020404" pitchFamily="49" charset="0"/>
              <a:buChar char="o"/>
            </a:pPr>
            <a:r>
              <a:rPr lang="en-IN" sz="2100" kern="100" dirty="0">
                <a:effectLst/>
                <a:ea typeface="Book Antiqua" panose="02040602050305030304" pitchFamily="18" charset="0"/>
                <a:cs typeface="Times New Roman" panose="02020603050405020304" pitchFamily="18" charset="0"/>
              </a:rPr>
              <a:t>HOME</a:t>
            </a:r>
            <a:endParaRPr lang="en-IN" sz="2100" kern="100" dirty="0">
              <a:effectLst/>
              <a:ea typeface="Calibri" panose="020F0502020204030204" pitchFamily="34" charset="0"/>
              <a:cs typeface="Times New Roman" panose="02020603050405020304" pitchFamily="18" charset="0"/>
            </a:endParaRPr>
          </a:p>
          <a:p>
            <a:pPr marL="742950" lvl="1" indent="-285750" algn="just">
              <a:lnSpc>
                <a:spcPct val="170000"/>
              </a:lnSpc>
              <a:buFont typeface="Courier New" panose="02070309020205020404" pitchFamily="49" charset="0"/>
              <a:buChar char="o"/>
            </a:pPr>
            <a:r>
              <a:rPr lang="en-IN" sz="2100" kern="100" dirty="0">
                <a:effectLst/>
                <a:ea typeface="Book Antiqua" panose="02040602050305030304" pitchFamily="18" charset="0"/>
                <a:cs typeface="Times New Roman" panose="02020603050405020304" pitchFamily="18" charset="0"/>
              </a:rPr>
              <a:t>DETECTOR</a:t>
            </a:r>
            <a:endParaRPr lang="en-IN" sz="2100" kern="100" dirty="0">
              <a:effectLst/>
              <a:ea typeface="Calibri" panose="020F0502020204030204" pitchFamily="34" charset="0"/>
              <a:cs typeface="Times New Roman" panose="02020603050405020304" pitchFamily="18" charset="0"/>
            </a:endParaRPr>
          </a:p>
          <a:p>
            <a:pPr marL="342900" lvl="0" indent="-342900" algn="just">
              <a:lnSpc>
                <a:spcPct val="170000"/>
              </a:lnSpc>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Option to upload images for disease detection.</a:t>
            </a:r>
            <a:endParaRPr lang="en-IN" sz="2100" kern="100" dirty="0">
              <a:effectLst/>
              <a:ea typeface="Calibri" panose="020F0502020204030204" pitchFamily="34" charset="0"/>
              <a:cs typeface="Times New Roman" panose="02020603050405020304" pitchFamily="18" charset="0"/>
            </a:endParaRPr>
          </a:p>
          <a:p>
            <a:pPr marL="342900" lvl="0" indent="-342900" algn="just">
              <a:lnSpc>
                <a:spcPct val="170000"/>
              </a:lnSpc>
              <a:spcAft>
                <a:spcPts val="800"/>
              </a:spcAft>
              <a:buFont typeface="Wingdings" panose="05000000000000000000" pitchFamily="2" charset="2"/>
              <a:buChar char=""/>
            </a:pPr>
            <a:r>
              <a:rPr lang="en-IN" sz="2100" kern="100" dirty="0">
                <a:effectLst/>
                <a:ea typeface="Book Antiqua" panose="02040602050305030304" pitchFamily="18" charset="0"/>
                <a:cs typeface="Times New Roman" panose="02020603050405020304" pitchFamily="18" charset="0"/>
              </a:rPr>
              <a:t>Option to logout from the application.</a:t>
            </a:r>
            <a:endParaRPr lang="en-IN" sz="2100" kern="100" dirty="0">
              <a:effectLst/>
              <a:ea typeface="Calibri" panose="020F0502020204030204" pitchFamily="34" charset="0"/>
              <a:cs typeface="Times New Roman" panose="02020603050405020304" pitchFamily="18" charset="0"/>
            </a:endParaRPr>
          </a:p>
          <a:p>
            <a:pPr>
              <a:lnSpc>
                <a:spcPct val="200000"/>
              </a:lnSpc>
            </a:pPr>
            <a:endParaRPr lang="en-IN" sz="1800" dirty="0"/>
          </a:p>
          <a:p>
            <a:endParaRPr lang="en-IN" dirty="0"/>
          </a:p>
        </p:txBody>
      </p:sp>
    </p:spTree>
    <p:extLst>
      <p:ext uri="{BB962C8B-B14F-4D97-AF65-F5344CB8AC3E}">
        <p14:creationId xmlns:p14="http://schemas.microsoft.com/office/powerpoint/2010/main" val="3689163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46EA-6132-F782-0863-90E33E38C045}"/>
              </a:ext>
            </a:extLst>
          </p:cNvPr>
          <p:cNvSpPr>
            <a:spLocks noGrp="1"/>
          </p:cNvSpPr>
          <p:nvPr>
            <p:ph type="title"/>
          </p:nvPr>
        </p:nvSpPr>
        <p:spPr>
          <a:xfrm>
            <a:off x="-174132" y="314373"/>
            <a:ext cx="8197850" cy="1143000"/>
          </a:xfrm>
        </p:spPr>
        <p:txBody>
          <a:bodyPr>
            <a:normAutofit/>
          </a:bodyPr>
          <a:lstStyle/>
          <a:p>
            <a:r>
              <a:rPr lang="en-US" dirty="0">
                <a:solidFill>
                  <a:schemeClr val="tx1">
                    <a:lumMod val="65000"/>
                    <a:lumOff val="35000"/>
                  </a:schemeClr>
                </a:solidFill>
              </a:rPr>
              <a:t>Sprint 2 Recap</a:t>
            </a:r>
            <a:br>
              <a:rPr lang="en-US" dirty="0">
                <a:solidFill>
                  <a:schemeClr val="tx1">
                    <a:lumMod val="65000"/>
                    <a:lumOff val="35000"/>
                  </a:schemeClr>
                </a:solidFill>
              </a:rPr>
            </a:br>
            <a:endParaRPr lang="en-IN" dirty="0">
              <a:solidFill>
                <a:schemeClr val="tx1">
                  <a:lumMod val="65000"/>
                  <a:lumOff val="35000"/>
                </a:schemeClr>
              </a:solidFill>
            </a:endParaRPr>
          </a:p>
        </p:txBody>
      </p:sp>
      <p:pic>
        <p:nvPicPr>
          <p:cNvPr id="5" name="Picture 4">
            <a:extLst>
              <a:ext uri="{FF2B5EF4-FFF2-40B4-BE49-F238E27FC236}">
                <a16:creationId xmlns:a16="http://schemas.microsoft.com/office/drawing/2014/main" id="{F22321C2-EA1A-7FC3-A46D-5DD33E8A31C3}"/>
              </a:ext>
            </a:extLst>
          </p:cNvPr>
          <p:cNvPicPr>
            <a:picLocks noChangeAspect="1"/>
          </p:cNvPicPr>
          <p:nvPr/>
        </p:nvPicPr>
        <p:blipFill>
          <a:blip r:embed="rId2"/>
          <a:stretch>
            <a:fillRect/>
          </a:stretch>
        </p:blipFill>
        <p:spPr>
          <a:xfrm>
            <a:off x="394279" y="1645128"/>
            <a:ext cx="7912507" cy="3735683"/>
          </a:xfrm>
          <a:prstGeom prst="rect">
            <a:avLst/>
          </a:prstGeom>
        </p:spPr>
      </p:pic>
    </p:spTree>
    <p:extLst>
      <p:ext uri="{BB962C8B-B14F-4D97-AF65-F5344CB8AC3E}">
        <p14:creationId xmlns:p14="http://schemas.microsoft.com/office/powerpoint/2010/main" val="862263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7A4719-4408-AC2E-D93A-A9BFD47793E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TextBox 5">
            <a:extLst>
              <a:ext uri="{FF2B5EF4-FFF2-40B4-BE49-F238E27FC236}">
                <a16:creationId xmlns:a16="http://schemas.microsoft.com/office/drawing/2014/main" id="{CEC8C443-F68A-C1AB-91B1-65760BB50075}"/>
              </a:ext>
            </a:extLst>
          </p:cNvPr>
          <p:cNvSpPr txBox="1"/>
          <p:nvPr/>
        </p:nvSpPr>
        <p:spPr>
          <a:xfrm>
            <a:off x="448962" y="478480"/>
            <a:ext cx="4572000" cy="584775"/>
          </a:xfrm>
          <a:prstGeom prst="rect">
            <a:avLst/>
          </a:prstGeom>
          <a:noFill/>
        </p:spPr>
        <p:txBody>
          <a:bodyPr wrap="square">
            <a:spAutoFit/>
          </a:bodyPr>
          <a:lstStyle/>
          <a:p>
            <a:r>
              <a:rPr lang="en-US" sz="3200" dirty="0"/>
              <a:t>AGENDA</a:t>
            </a:r>
          </a:p>
        </p:txBody>
      </p:sp>
      <p:sp>
        <p:nvSpPr>
          <p:cNvPr id="7" name="Rectangle 6">
            <a:extLst>
              <a:ext uri="{FF2B5EF4-FFF2-40B4-BE49-F238E27FC236}">
                <a16:creationId xmlns:a16="http://schemas.microsoft.com/office/drawing/2014/main" id="{F72A23DB-5443-BAC8-0846-1029FD2E2920}"/>
              </a:ext>
            </a:extLst>
          </p:cNvPr>
          <p:cNvSpPr/>
          <p:nvPr/>
        </p:nvSpPr>
        <p:spPr>
          <a:xfrm>
            <a:off x="646660" y="1376606"/>
            <a:ext cx="1697002" cy="763461"/>
          </a:xfrm>
          <a:prstGeom prst="rect">
            <a:avLst/>
          </a:prstGeom>
          <a:ln>
            <a:solidFill>
              <a:schemeClr val="tx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Team Member Roles and Responsibilities</a:t>
            </a:r>
          </a:p>
        </p:txBody>
      </p:sp>
      <p:sp>
        <p:nvSpPr>
          <p:cNvPr id="9" name="Rectangle 8">
            <a:extLst>
              <a:ext uri="{FF2B5EF4-FFF2-40B4-BE49-F238E27FC236}">
                <a16:creationId xmlns:a16="http://schemas.microsoft.com/office/drawing/2014/main" id="{A0C99DF4-FDB0-6234-B4AE-D555ABD2A04A}"/>
              </a:ext>
            </a:extLst>
          </p:cNvPr>
          <p:cNvSpPr/>
          <p:nvPr/>
        </p:nvSpPr>
        <p:spPr>
          <a:xfrm>
            <a:off x="2669057" y="1402204"/>
            <a:ext cx="1543566" cy="7634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Project Description</a:t>
            </a:r>
          </a:p>
        </p:txBody>
      </p:sp>
      <p:sp>
        <p:nvSpPr>
          <p:cNvPr id="11" name="Rectangle 10">
            <a:extLst>
              <a:ext uri="{FF2B5EF4-FFF2-40B4-BE49-F238E27FC236}">
                <a16:creationId xmlns:a16="http://schemas.microsoft.com/office/drawing/2014/main" id="{A066B31F-3520-6E35-46DA-E6490A027D2A}"/>
              </a:ext>
            </a:extLst>
          </p:cNvPr>
          <p:cNvSpPr/>
          <p:nvPr/>
        </p:nvSpPr>
        <p:spPr>
          <a:xfrm>
            <a:off x="6739584" y="1449647"/>
            <a:ext cx="1264236" cy="6911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Personas</a:t>
            </a:r>
          </a:p>
        </p:txBody>
      </p:sp>
      <p:sp>
        <p:nvSpPr>
          <p:cNvPr id="12" name="Rectangle 11">
            <a:extLst>
              <a:ext uri="{FF2B5EF4-FFF2-40B4-BE49-F238E27FC236}">
                <a16:creationId xmlns:a16="http://schemas.microsoft.com/office/drawing/2014/main" id="{AAF4CA11-B549-45C0-7462-1957413A3FDF}"/>
              </a:ext>
            </a:extLst>
          </p:cNvPr>
          <p:cNvSpPr/>
          <p:nvPr/>
        </p:nvSpPr>
        <p:spPr>
          <a:xfrm>
            <a:off x="4609072" y="1408302"/>
            <a:ext cx="1734063" cy="7000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Team Working Agreement</a:t>
            </a:r>
          </a:p>
        </p:txBody>
      </p:sp>
      <p:sp>
        <p:nvSpPr>
          <p:cNvPr id="13" name="Rectangle 12">
            <a:extLst>
              <a:ext uri="{FF2B5EF4-FFF2-40B4-BE49-F238E27FC236}">
                <a16:creationId xmlns:a16="http://schemas.microsoft.com/office/drawing/2014/main" id="{777DC974-C269-C8AA-6CFB-3959673CF8E7}"/>
              </a:ext>
            </a:extLst>
          </p:cNvPr>
          <p:cNvSpPr/>
          <p:nvPr/>
        </p:nvSpPr>
        <p:spPr>
          <a:xfrm>
            <a:off x="2669057" y="2628605"/>
            <a:ext cx="1643449" cy="7249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Technologies</a:t>
            </a:r>
          </a:p>
        </p:txBody>
      </p:sp>
      <p:sp>
        <p:nvSpPr>
          <p:cNvPr id="14" name="Rectangle 13">
            <a:extLst>
              <a:ext uri="{FF2B5EF4-FFF2-40B4-BE49-F238E27FC236}">
                <a16:creationId xmlns:a16="http://schemas.microsoft.com/office/drawing/2014/main" id="{7CF7C543-A34E-87EF-C193-D732CD4A6537}"/>
              </a:ext>
            </a:extLst>
          </p:cNvPr>
          <p:cNvSpPr/>
          <p:nvPr/>
        </p:nvSpPr>
        <p:spPr>
          <a:xfrm>
            <a:off x="4695569" y="2616361"/>
            <a:ext cx="1643448" cy="70006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Algorithms</a:t>
            </a:r>
          </a:p>
        </p:txBody>
      </p:sp>
      <p:sp>
        <p:nvSpPr>
          <p:cNvPr id="15" name="Rectangle 14">
            <a:extLst>
              <a:ext uri="{FF2B5EF4-FFF2-40B4-BE49-F238E27FC236}">
                <a16:creationId xmlns:a16="http://schemas.microsoft.com/office/drawing/2014/main" id="{F89BAB03-16AE-E4D5-082F-753F2362D476}"/>
              </a:ext>
            </a:extLst>
          </p:cNvPr>
          <p:cNvSpPr/>
          <p:nvPr/>
        </p:nvSpPr>
        <p:spPr>
          <a:xfrm>
            <a:off x="646660" y="2628604"/>
            <a:ext cx="1697003" cy="7249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Minimal Viable Product (MVP)</a:t>
            </a:r>
          </a:p>
        </p:txBody>
      </p:sp>
      <p:sp>
        <p:nvSpPr>
          <p:cNvPr id="16" name="Rectangle 15">
            <a:extLst>
              <a:ext uri="{FF2B5EF4-FFF2-40B4-BE49-F238E27FC236}">
                <a16:creationId xmlns:a16="http://schemas.microsoft.com/office/drawing/2014/main" id="{B7AC0040-A099-7EDB-5500-724BF0AC904C}"/>
              </a:ext>
            </a:extLst>
          </p:cNvPr>
          <p:cNvSpPr/>
          <p:nvPr/>
        </p:nvSpPr>
        <p:spPr>
          <a:xfrm>
            <a:off x="716692" y="3701294"/>
            <a:ext cx="1626970" cy="9941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Improvements made from Professor Feedback</a:t>
            </a:r>
          </a:p>
        </p:txBody>
      </p:sp>
      <p:sp>
        <p:nvSpPr>
          <p:cNvPr id="17" name="Rectangle 16">
            <a:extLst>
              <a:ext uri="{FF2B5EF4-FFF2-40B4-BE49-F238E27FC236}">
                <a16:creationId xmlns:a16="http://schemas.microsoft.com/office/drawing/2014/main" id="{E264E0CA-4737-6F3E-A6E2-77ABAD838DB7}"/>
              </a:ext>
            </a:extLst>
          </p:cNvPr>
          <p:cNvSpPr/>
          <p:nvPr/>
        </p:nvSpPr>
        <p:spPr>
          <a:xfrm>
            <a:off x="6606746" y="3684092"/>
            <a:ext cx="1482812" cy="93439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Retrospective</a:t>
            </a:r>
          </a:p>
        </p:txBody>
      </p:sp>
      <p:sp>
        <p:nvSpPr>
          <p:cNvPr id="18" name="Rectangle 17">
            <a:extLst>
              <a:ext uri="{FF2B5EF4-FFF2-40B4-BE49-F238E27FC236}">
                <a16:creationId xmlns:a16="http://schemas.microsoft.com/office/drawing/2014/main" id="{081C4D17-7623-3A92-1A42-156013BE6D6B}"/>
              </a:ext>
            </a:extLst>
          </p:cNvPr>
          <p:cNvSpPr/>
          <p:nvPr/>
        </p:nvSpPr>
        <p:spPr>
          <a:xfrm>
            <a:off x="6759146" y="2616360"/>
            <a:ext cx="1330412" cy="6430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Diagrams </a:t>
            </a:r>
          </a:p>
        </p:txBody>
      </p:sp>
      <p:sp>
        <p:nvSpPr>
          <p:cNvPr id="19" name="Rectangle 18">
            <a:extLst>
              <a:ext uri="{FF2B5EF4-FFF2-40B4-BE49-F238E27FC236}">
                <a16:creationId xmlns:a16="http://schemas.microsoft.com/office/drawing/2014/main" id="{0304C49A-AB9B-6DCE-0CF4-595A1F062558}"/>
              </a:ext>
            </a:extLst>
          </p:cNvPr>
          <p:cNvSpPr/>
          <p:nvPr/>
        </p:nvSpPr>
        <p:spPr>
          <a:xfrm>
            <a:off x="2694286" y="3731015"/>
            <a:ext cx="1493107" cy="9171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Product Backlog</a:t>
            </a:r>
          </a:p>
        </p:txBody>
      </p:sp>
      <p:sp>
        <p:nvSpPr>
          <p:cNvPr id="20" name="Rectangle 19">
            <a:extLst>
              <a:ext uri="{FF2B5EF4-FFF2-40B4-BE49-F238E27FC236}">
                <a16:creationId xmlns:a16="http://schemas.microsoft.com/office/drawing/2014/main" id="{D02015E2-6A8B-88EB-8363-4FD4F682C276}"/>
              </a:ext>
            </a:extLst>
          </p:cNvPr>
          <p:cNvSpPr/>
          <p:nvPr/>
        </p:nvSpPr>
        <p:spPr>
          <a:xfrm>
            <a:off x="716692" y="4918883"/>
            <a:ext cx="1626970" cy="9318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Project Demo</a:t>
            </a:r>
          </a:p>
        </p:txBody>
      </p:sp>
      <p:sp>
        <p:nvSpPr>
          <p:cNvPr id="21" name="Rectangle 20">
            <a:extLst>
              <a:ext uri="{FF2B5EF4-FFF2-40B4-BE49-F238E27FC236}">
                <a16:creationId xmlns:a16="http://schemas.microsoft.com/office/drawing/2014/main" id="{4EE7D460-01C4-9B2A-9FF1-12DD60A94FEF}"/>
              </a:ext>
            </a:extLst>
          </p:cNvPr>
          <p:cNvSpPr/>
          <p:nvPr/>
        </p:nvSpPr>
        <p:spPr>
          <a:xfrm>
            <a:off x="4763015" y="3701294"/>
            <a:ext cx="1342767" cy="9171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Metrics</a:t>
            </a:r>
          </a:p>
        </p:txBody>
      </p:sp>
      <p:sp>
        <p:nvSpPr>
          <p:cNvPr id="22" name="Rectangle 21">
            <a:extLst>
              <a:ext uri="{FF2B5EF4-FFF2-40B4-BE49-F238E27FC236}">
                <a16:creationId xmlns:a16="http://schemas.microsoft.com/office/drawing/2014/main" id="{F1EFD02B-934A-2B91-0A3B-5323B0826F4E}"/>
              </a:ext>
            </a:extLst>
          </p:cNvPr>
          <p:cNvSpPr/>
          <p:nvPr/>
        </p:nvSpPr>
        <p:spPr>
          <a:xfrm>
            <a:off x="2669057" y="4918883"/>
            <a:ext cx="1543566" cy="9318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Github</a:t>
            </a:r>
            <a:r>
              <a:rPr lang="en-US" sz="1600" dirty="0"/>
              <a:t> Link</a:t>
            </a:r>
          </a:p>
        </p:txBody>
      </p:sp>
    </p:spTree>
    <p:extLst>
      <p:ext uri="{BB962C8B-B14F-4D97-AF65-F5344CB8AC3E}">
        <p14:creationId xmlns:p14="http://schemas.microsoft.com/office/powerpoint/2010/main" val="3871633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91AD-5C54-5788-FBC2-7B4E9B2BE7F2}"/>
              </a:ext>
            </a:extLst>
          </p:cNvPr>
          <p:cNvSpPr>
            <a:spLocks noGrp="1"/>
          </p:cNvSpPr>
          <p:nvPr>
            <p:ph type="title"/>
          </p:nvPr>
        </p:nvSpPr>
        <p:spPr>
          <a:xfrm>
            <a:off x="-99206" y="140044"/>
            <a:ext cx="7765321" cy="1326321"/>
          </a:xfrm>
        </p:spPr>
        <p:txBody>
          <a:bodyPr>
            <a:normAutofit/>
          </a:bodyPr>
          <a:lstStyle/>
          <a:p>
            <a:r>
              <a:rPr lang="en-IN" sz="4000" b="1" kern="100" dirty="0">
                <a:effectLst/>
                <a:latin typeface="+mn-lt"/>
                <a:ea typeface="Calibri" panose="020F0502020204030204" pitchFamily="34" charset="0"/>
                <a:cs typeface="Times New Roman" panose="02020603050405020304" pitchFamily="18" charset="0"/>
              </a:rPr>
              <a:t>PRODUCT BACKLOG</a:t>
            </a:r>
            <a:br>
              <a:rPr lang="en-IN" sz="4000" kern="100" dirty="0">
                <a:effectLst/>
                <a:latin typeface="+mn-lt"/>
                <a:ea typeface="Calibri" panose="020F0502020204030204" pitchFamily="34"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35A3DDDB-4CC9-B30A-6F99-9007534BAC52}"/>
              </a:ext>
            </a:extLst>
          </p:cNvPr>
          <p:cNvPicPr>
            <a:picLocks noChangeAspect="1"/>
          </p:cNvPicPr>
          <p:nvPr/>
        </p:nvPicPr>
        <p:blipFill>
          <a:blip r:embed="rId2"/>
          <a:stretch>
            <a:fillRect/>
          </a:stretch>
        </p:blipFill>
        <p:spPr>
          <a:xfrm>
            <a:off x="129201" y="1466365"/>
            <a:ext cx="8885598" cy="3283178"/>
          </a:xfrm>
          <a:prstGeom prst="rect">
            <a:avLst/>
          </a:prstGeom>
        </p:spPr>
      </p:pic>
    </p:spTree>
    <p:extLst>
      <p:ext uri="{BB962C8B-B14F-4D97-AF65-F5344CB8AC3E}">
        <p14:creationId xmlns:p14="http://schemas.microsoft.com/office/powerpoint/2010/main" val="219706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C002-FCF2-DAC5-2719-A0FF79A7233C}"/>
              </a:ext>
            </a:extLst>
          </p:cNvPr>
          <p:cNvSpPr>
            <a:spLocks noGrp="1"/>
          </p:cNvSpPr>
          <p:nvPr>
            <p:ph type="title"/>
          </p:nvPr>
        </p:nvSpPr>
        <p:spPr>
          <a:xfrm>
            <a:off x="206462" y="298986"/>
            <a:ext cx="7886700" cy="649466"/>
          </a:xfrm>
        </p:spPr>
        <p:txBody>
          <a:bodyPr>
            <a:normAutofit/>
          </a:bodyPr>
          <a:lstStyle/>
          <a:p>
            <a:r>
              <a:rPr lang="en-IN" sz="2400" b="1" dirty="0">
                <a:latin typeface="+mn-lt"/>
              </a:rPr>
              <a:t> user STORIES</a:t>
            </a:r>
          </a:p>
        </p:txBody>
      </p:sp>
      <p:graphicFrame>
        <p:nvGraphicFramePr>
          <p:cNvPr id="12" name="Content Placeholder 11">
            <a:extLst>
              <a:ext uri="{FF2B5EF4-FFF2-40B4-BE49-F238E27FC236}">
                <a16:creationId xmlns:a16="http://schemas.microsoft.com/office/drawing/2014/main" id="{8BA8D1AA-5725-4729-47DA-836AF609F117}"/>
              </a:ext>
            </a:extLst>
          </p:cNvPr>
          <p:cNvGraphicFramePr>
            <a:graphicFrameLocks noGrp="1"/>
          </p:cNvGraphicFramePr>
          <p:nvPr>
            <p:ph idx="1"/>
            <p:extLst>
              <p:ext uri="{D42A27DB-BD31-4B8C-83A1-F6EECF244321}">
                <p14:modId xmlns:p14="http://schemas.microsoft.com/office/powerpoint/2010/main" val="1398703525"/>
              </p:ext>
            </p:extLst>
          </p:nvPr>
        </p:nvGraphicFramePr>
        <p:xfrm>
          <a:off x="206462" y="1376759"/>
          <a:ext cx="8870161" cy="4960877"/>
        </p:xfrm>
        <a:graphic>
          <a:graphicData uri="http://schemas.openxmlformats.org/drawingml/2006/table">
            <a:tbl>
              <a:tblPr firstRow="1" firstCol="1" bandRow="1">
                <a:tableStyleId>{5C22544A-7EE6-4342-B048-85BDC9FD1C3A}</a:tableStyleId>
              </a:tblPr>
              <a:tblGrid>
                <a:gridCol w="1488021">
                  <a:extLst>
                    <a:ext uri="{9D8B030D-6E8A-4147-A177-3AD203B41FA5}">
                      <a16:colId xmlns:a16="http://schemas.microsoft.com/office/drawing/2014/main" val="3979582951"/>
                    </a:ext>
                  </a:extLst>
                </a:gridCol>
                <a:gridCol w="306699">
                  <a:extLst>
                    <a:ext uri="{9D8B030D-6E8A-4147-A177-3AD203B41FA5}">
                      <a16:colId xmlns:a16="http://schemas.microsoft.com/office/drawing/2014/main" val="2112699301"/>
                    </a:ext>
                  </a:extLst>
                </a:gridCol>
                <a:gridCol w="6031973">
                  <a:extLst>
                    <a:ext uri="{9D8B030D-6E8A-4147-A177-3AD203B41FA5}">
                      <a16:colId xmlns:a16="http://schemas.microsoft.com/office/drawing/2014/main" val="3742658234"/>
                    </a:ext>
                  </a:extLst>
                </a:gridCol>
                <a:gridCol w="1043468">
                  <a:extLst>
                    <a:ext uri="{9D8B030D-6E8A-4147-A177-3AD203B41FA5}">
                      <a16:colId xmlns:a16="http://schemas.microsoft.com/office/drawing/2014/main" val="2136034792"/>
                    </a:ext>
                  </a:extLst>
                </a:gridCol>
              </a:tblGrid>
              <a:tr h="372840">
                <a:tc>
                  <a:txBody>
                    <a:bodyPr/>
                    <a:lstStyle/>
                    <a:p>
                      <a:pPr algn="just">
                        <a:lnSpc>
                          <a:spcPct val="150000"/>
                        </a:lnSpc>
                        <a:spcAft>
                          <a:spcPts val="800"/>
                        </a:spcAft>
                      </a:pPr>
                      <a:r>
                        <a:rPr lang="en-IN" sz="900" kern="100" dirty="0">
                          <a:effectLst/>
                        </a:rPr>
                        <a:t>Issue Type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ID</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Summary</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Place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2476509877"/>
                  </a:ext>
                </a:extLst>
              </a:tr>
              <a:tr h="588893">
                <a:tc>
                  <a:txBody>
                    <a:bodyPr/>
                    <a:lstStyle/>
                    <a:p>
                      <a:r>
                        <a:rPr lang="en-IN" sz="900"/>
                        <a:t>As a User</a:t>
                      </a:r>
                    </a:p>
                  </a:txBody>
                  <a:tcPr anchor="ctr"/>
                </a:tc>
                <a:tc>
                  <a:txBody>
                    <a:bodyPr/>
                    <a:lstStyle/>
                    <a:p>
                      <a:r>
                        <a:rPr lang="en-IN" sz="900"/>
                        <a:t>1</a:t>
                      </a:r>
                    </a:p>
                  </a:txBody>
                  <a:tcPr anchor="ctr"/>
                </a:tc>
                <a:tc>
                  <a:txBody>
                    <a:bodyPr/>
                    <a:lstStyle/>
                    <a:p>
                      <a:r>
                        <a:rPr lang="en-IN" sz="900" dirty="0"/>
                        <a:t>As a user, I need a website URL so that I can open the application in the browser. </a:t>
                      </a:r>
                      <a:r>
                        <a:rPr lang="en-IN" sz="900" b="1" dirty="0"/>
                        <a:t>Acceptance</a:t>
                      </a:r>
                      <a:r>
                        <a:rPr lang="en-IN" sz="900" dirty="0"/>
                        <a:t>: When I type the URL, I can access the application.</a:t>
                      </a:r>
                    </a:p>
                  </a:txBody>
                  <a:tcPr anchor="ctr"/>
                </a:tc>
                <a:tc>
                  <a:txBody>
                    <a:bodyPr/>
                    <a:lstStyle/>
                    <a:p>
                      <a:r>
                        <a:rPr lang="en-IN" sz="900"/>
                        <a:t>Web Browser</a:t>
                      </a:r>
                    </a:p>
                  </a:txBody>
                  <a:tcPr anchor="ctr"/>
                </a:tc>
                <a:extLst>
                  <a:ext uri="{0D108BD9-81ED-4DB2-BD59-A6C34878D82A}">
                    <a16:rowId xmlns:a16="http://schemas.microsoft.com/office/drawing/2014/main" val="1830971711"/>
                  </a:ext>
                </a:extLst>
              </a:tr>
              <a:tr h="744155">
                <a:tc>
                  <a:txBody>
                    <a:bodyPr/>
                    <a:lstStyle/>
                    <a:p>
                      <a:r>
                        <a:rPr lang="en-IN" sz="900"/>
                        <a:t>As a User</a:t>
                      </a:r>
                    </a:p>
                  </a:txBody>
                  <a:tcPr anchor="ctr"/>
                </a:tc>
                <a:tc>
                  <a:txBody>
                    <a:bodyPr/>
                    <a:lstStyle/>
                    <a:p>
                      <a:r>
                        <a:rPr lang="en-IN" sz="900"/>
                        <a:t>2</a:t>
                      </a:r>
                    </a:p>
                  </a:txBody>
                  <a:tcPr anchor="ctr"/>
                </a:tc>
                <a:tc>
                  <a:txBody>
                    <a:bodyPr/>
                    <a:lstStyle/>
                    <a:p>
                      <a:r>
                        <a:rPr lang="en-IN" sz="900" dirty="0"/>
                        <a:t>As a user, I need to see the login page so that I can securely access my account. </a:t>
                      </a:r>
                      <a:r>
                        <a:rPr lang="en-IN" sz="900" b="1" dirty="0"/>
                        <a:t>Acceptance</a:t>
                      </a:r>
                      <a:r>
                        <a:rPr lang="en-IN" sz="900" dirty="0"/>
                        <a:t>: When I input my username and password, I can log in.</a:t>
                      </a:r>
                    </a:p>
                  </a:txBody>
                  <a:tcPr anchor="ctr"/>
                </a:tc>
                <a:tc>
                  <a:txBody>
                    <a:bodyPr/>
                    <a:lstStyle/>
                    <a:p>
                      <a:r>
                        <a:rPr lang="en-IN" sz="900"/>
                        <a:t>Login Page</a:t>
                      </a:r>
                    </a:p>
                  </a:txBody>
                  <a:tcPr anchor="ctr"/>
                </a:tc>
                <a:extLst>
                  <a:ext uri="{0D108BD9-81ED-4DB2-BD59-A6C34878D82A}">
                    <a16:rowId xmlns:a16="http://schemas.microsoft.com/office/drawing/2014/main" val="3639523220"/>
                  </a:ext>
                </a:extLst>
              </a:tr>
              <a:tr h="588893">
                <a:tc>
                  <a:txBody>
                    <a:bodyPr/>
                    <a:lstStyle/>
                    <a:p>
                      <a:r>
                        <a:rPr lang="en-IN" sz="900"/>
                        <a:t>As a User</a:t>
                      </a:r>
                    </a:p>
                  </a:txBody>
                  <a:tcPr anchor="ctr"/>
                </a:tc>
                <a:tc>
                  <a:txBody>
                    <a:bodyPr/>
                    <a:lstStyle/>
                    <a:p>
                      <a:r>
                        <a:rPr lang="en-IN" sz="900"/>
                        <a:t>3</a:t>
                      </a:r>
                    </a:p>
                  </a:txBody>
                  <a:tcPr anchor="ctr"/>
                </a:tc>
                <a:tc>
                  <a:txBody>
                    <a:bodyPr/>
                    <a:lstStyle/>
                    <a:p>
                      <a:r>
                        <a:rPr lang="en-IN" sz="900" dirty="0"/>
                        <a:t>As a user, I need to see the welcome or home page after logging in so that I know I have successfully accessed the application. </a:t>
                      </a:r>
                      <a:r>
                        <a:rPr lang="en-IN" sz="900" b="1" dirty="0"/>
                        <a:t>Acceptance</a:t>
                      </a:r>
                      <a:r>
                        <a:rPr lang="en-IN" sz="900" dirty="0"/>
                        <a:t>: When I access the home page, it is displayed.</a:t>
                      </a:r>
                    </a:p>
                  </a:txBody>
                  <a:tcPr anchor="ctr"/>
                </a:tc>
                <a:tc>
                  <a:txBody>
                    <a:bodyPr/>
                    <a:lstStyle/>
                    <a:p>
                      <a:r>
                        <a:rPr lang="en-IN" sz="900"/>
                        <a:t>Home Page</a:t>
                      </a:r>
                    </a:p>
                  </a:txBody>
                  <a:tcPr anchor="ctr"/>
                </a:tc>
                <a:extLst>
                  <a:ext uri="{0D108BD9-81ED-4DB2-BD59-A6C34878D82A}">
                    <a16:rowId xmlns:a16="http://schemas.microsoft.com/office/drawing/2014/main" val="704224799"/>
                  </a:ext>
                </a:extLst>
              </a:tr>
              <a:tr h="744155">
                <a:tc>
                  <a:txBody>
                    <a:bodyPr/>
                    <a:lstStyle/>
                    <a:p>
                      <a:r>
                        <a:rPr lang="en-IN" sz="900"/>
                        <a:t>As a User</a:t>
                      </a:r>
                    </a:p>
                  </a:txBody>
                  <a:tcPr anchor="ctr"/>
                </a:tc>
                <a:tc>
                  <a:txBody>
                    <a:bodyPr/>
                    <a:lstStyle/>
                    <a:p>
                      <a:r>
                        <a:rPr lang="en-IN" sz="900"/>
                        <a:t>1</a:t>
                      </a:r>
                    </a:p>
                  </a:txBody>
                  <a:tcPr anchor="ctr"/>
                </a:tc>
                <a:tc>
                  <a:txBody>
                    <a:bodyPr/>
                    <a:lstStyle/>
                    <a:p>
                      <a:r>
                        <a:rPr lang="en-IN" sz="900" dirty="0"/>
                        <a:t>As a user, I need a website URL so that I can open the application in the browser. </a:t>
                      </a:r>
                      <a:r>
                        <a:rPr lang="en-IN" sz="900" b="1" dirty="0"/>
                        <a:t>Acceptance</a:t>
                      </a:r>
                      <a:r>
                        <a:rPr lang="en-IN" sz="900" dirty="0"/>
                        <a:t>: When I type the URL, I can access the application.</a:t>
                      </a:r>
                    </a:p>
                  </a:txBody>
                  <a:tcPr anchor="ctr"/>
                </a:tc>
                <a:tc>
                  <a:txBody>
                    <a:bodyPr/>
                    <a:lstStyle/>
                    <a:p>
                      <a:r>
                        <a:rPr lang="en-IN" sz="900"/>
                        <a:t>Web Browser</a:t>
                      </a:r>
                    </a:p>
                  </a:txBody>
                  <a:tcPr anchor="ctr"/>
                </a:tc>
                <a:extLst>
                  <a:ext uri="{0D108BD9-81ED-4DB2-BD59-A6C34878D82A}">
                    <a16:rowId xmlns:a16="http://schemas.microsoft.com/office/drawing/2014/main" val="310246547"/>
                  </a:ext>
                </a:extLst>
              </a:tr>
              <a:tr h="588893">
                <a:tc>
                  <a:txBody>
                    <a:bodyPr/>
                    <a:lstStyle/>
                    <a:p>
                      <a:r>
                        <a:rPr lang="en-IN" sz="900"/>
                        <a:t>As a User</a:t>
                      </a:r>
                    </a:p>
                  </a:txBody>
                  <a:tcPr anchor="ctr"/>
                </a:tc>
                <a:tc>
                  <a:txBody>
                    <a:bodyPr/>
                    <a:lstStyle/>
                    <a:p>
                      <a:r>
                        <a:rPr lang="en-IN" sz="900"/>
                        <a:t>2</a:t>
                      </a:r>
                    </a:p>
                  </a:txBody>
                  <a:tcPr anchor="ctr"/>
                </a:tc>
                <a:tc>
                  <a:txBody>
                    <a:bodyPr/>
                    <a:lstStyle/>
                    <a:p>
                      <a:r>
                        <a:rPr lang="en-IN" sz="900" dirty="0"/>
                        <a:t>As a user, I need to see the login page so that I can securely access my account. </a:t>
                      </a:r>
                      <a:r>
                        <a:rPr lang="en-IN" sz="900" b="1" dirty="0"/>
                        <a:t>Acceptance</a:t>
                      </a:r>
                      <a:r>
                        <a:rPr lang="en-IN" sz="900" dirty="0"/>
                        <a:t>: When I input my username and password, I can log in.</a:t>
                      </a:r>
                    </a:p>
                  </a:txBody>
                  <a:tcPr anchor="ctr"/>
                </a:tc>
                <a:tc>
                  <a:txBody>
                    <a:bodyPr/>
                    <a:lstStyle/>
                    <a:p>
                      <a:r>
                        <a:rPr lang="en-IN" sz="900"/>
                        <a:t>Login Page</a:t>
                      </a:r>
                    </a:p>
                  </a:txBody>
                  <a:tcPr anchor="ctr"/>
                </a:tc>
                <a:extLst>
                  <a:ext uri="{0D108BD9-81ED-4DB2-BD59-A6C34878D82A}">
                    <a16:rowId xmlns:a16="http://schemas.microsoft.com/office/drawing/2014/main" val="3393792641"/>
                  </a:ext>
                </a:extLst>
              </a:tr>
              <a:tr h="744155">
                <a:tc>
                  <a:txBody>
                    <a:bodyPr/>
                    <a:lstStyle/>
                    <a:p>
                      <a:r>
                        <a:rPr lang="en-IN" sz="900"/>
                        <a:t>As a User</a:t>
                      </a:r>
                    </a:p>
                  </a:txBody>
                  <a:tcPr anchor="ctr"/>
                </a:tc>
                <a:tc>
                  <a:txBody>
                    <a:bodyPr/>
                    <a:lstStyle/>
                    <a:p>
                      <a:r>
                        <a:rPr lang="en-IN" sz="900"/>
                        <a:t>3</a:t>
                      </a:r>
                    </a:p>
                  </a:txBody>
                  <a:tcPr anchor="ctr"/>
                </a:tc>
                <a:tc>
                  <a:txBody>
                    <a:bodyPr/>
                    <a:lstStyle/>
                    <a:p>
                      <a:r>
                        <a:rPr lang="en-IN" sz="900" dirty="0"/>
                        <a:t>As a user, I need to see the welcome or home page after logging in so that I know I have successfully accessed the application. </a:t>
                      </a:r>
                      <a:r>
                        <a:rPr lang="en-IN" sz="900" b="1" dirty="0"/>
                        <a:t>Acceptance</a:t>
                      </a:r>
                      <a:r>
                        <a:rPr lang="en-IN" sz="900" dirty="0"/>
                        <a:t>: When I access the home page, it is displayed.</a:t>
                      </a:r>
                    </a:p>
                  </a:txBody>
                  <a:tcPr anchor="ctr"/>
                </a:tc>
                <a:tc>
                  <a:txBody>
                    <a:bodyPr/>
                    <a:lstStyle/>
                    <a:p>
                      <a:r>
                        <a:rPr lang="en-IN" sz="900"/>
                        <a:t>Home Page</a:t>
                      </a:r>
                    </a:p>
                  </a:txBody>
                  <a:tcPr anchor="ctr"/>
                </a:tc>
                <a:extLst>
                  <a:ext uri="{0D108BD9-81ED-4DB2-BD59-A6C34878D82A}">
                    <a16:rowId xmlns:a16="http://schemas.microsoft.com/office/drawing/2014/main" val="3529933400"/>
                  </a:ext>
                </a:extLst>
              </a:tr>
              <a:tr h="588893">
                <a:tc>
                  <a:txBody>
                    <a:bodyPr/>
                    <a:lstStyle/>
                    <a:p>
                      <a:r>
                        <a:rPr lang="en-IN" sz="900"/>
                        <a:t>As a User</a:t>
                      </a:r>
                    </a:p>
                  </a:txBody>
                  <a:tcPr anchor="ctr"/>
                </a:tc>
                <a:tc>
                  <a:txBody>
                    <a:bodyPr/>
                    <a:lstStyle/>
                    <a:p>
                      <a:r>
                        <a:rPr lang="en-IN" sz="900"/>
                        <a:t>1</a:t>
                      </a:r>
                    </a:p>
                  </a:txBody>
                  <a:tcPr anchor="ctr"/>
                </a:tc>
                <a:tc>
                  <a:txBody>
                    <a:bodyPr/>
                    <a:lstStyle/>
                    <a:p>
                      <a:r>
                        <a:rPr lang="en-IN" sz="900" dirty="0"/>
                        <a:t>As a user, I need a website URL so that I can open the application in the browser. </a:t>
                      </a:r>
                      <a:r>
                        <a:rPr lang="en-IN" sz="900" b="1" dirty="0"/>
                        <a:t>Acceptance</a:t>
                      </a:r>
                      <a:r>
                        <a:rPr lang="en-IN" sz="900" dirty="0"/>
                        <a:t>: When I type the URL, I can access the application.</a:t>
                      </a:r>
                    </a:p>
                  </a:txBody>
                  <a:tcPr anchor="ctr"/>
                </a:tc>
                <a:tc>
                  <a:txBody>
                    <a:bodyPr/>
                    <a:lstStyle/>
                    <a:p>
                      <a:r>
                        <a:rPr lang="en-IN" sz="900" dirty="0"/>
                        <a:t>Web Browser</a:t>
                      </a:r>
                    </a:p>
                  </a:txBody>
                  <a:tcPr anchor="ctr"/>
                </a:tc>
                <a:extLst>
                  <a:ext uri="{0D108BD9-81ED-4DB2-BD59-A6C34878D82A}">
                    <a16:rowId xmlns:a16="http://schemas.microsoft.com/office/drawing/2014/main" val="2464693621"/>
                  </a:ext>
                </a:extLst>
              </a:tr>
            </a:tbl>
          </a:graphicData>
        </a:graphic>
      </p:graphicFrame>
    </p:spTree>
    <p:extLst>
      <p:ext uri="{BB962C8B-B14F-4D97-AF65-F5344CB8AC3E}">
        <p14:creationId xmlns:p14="http://schemas.microsoft.com/office/powerpoint/2010/main" val="244631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1">
            <a:extLst>
              <a:ext uri="{FF2B5EF4-FFF2-40B4-BE49-F238E27FC236}">
                <a16:creationId xmlns:a16="http://schemas.microsoft.com/office/drawing/2014/main" id="{3402CC9E-8F14-1723-E1CA-0D977B57D231}"/>
              </a:ext>
            </a:extLst>
          </p:cNvPr>
          <p:cNvGraphicFramePr>
            <a:graphicFrameLocks noGrp="1"/>
          </p:cNvGraphicFramePr>
          <p:nvPr>
            <p:ph idx="1"/>
            <p:extLst>
              <p:ext uri="{D42A27DB-BD31-4B8C-83A1-F6EECF244321}">
                <p14:modId xmlns:p14="http://schemas.microsoft.com/office/powerpoint/2010/main" val="2304072797"/>
              </p:ext>
            </p:extLst>
          </p:nvPr>
        </p:nvGraphicFramePr>
        <p:xfrm>
          <a:off x="82378" y="1532237"/>
          <a:ext cx="8926868" cy="4204419"/>
        </p:xfrm>
        <a:graphic>
          <a:graphicData uri="http://schemas.openxmlformats.org/drawingml/2006/table">
            <a:tbl>
              <a:tblPr firstRow="1" firstCol="1" bandRow="1">
                <a:tableStyleId>{5C22544A-7EE6-4342-B048-85BDC9FD1C3A}</a:tableStyleId>
              </a:tblPr>
              <a:tblGrid>
                <a:gridCol w="1459348">
                  <a:extLst>
                    <a:ext uri="{9D8B030D-6E8A-4147-A177-3AD203B41FA5}">
                      <a16:colId xmlns:a16="http://schemas.microsoft.com/office/drawing/2014/main" val="3979582951"/>
                    </a:ext>
                  </a:extLst>
                </a:gridCol>
                <a:gridCol w="528416">
                  <a:extLst>
                    <a:ext uri="{9D8B030D-6E8A-4147-A177-3AD203B41FA5}">
                      <a16:colId xmlns:a16="http://schemas.microsoft.com/office/drawing/2014/main" val="2112699301"/>
                    </a:ext>
                  </a:extLst>
                </a:gridCol>
                <a:gridCol w="5915743">
                  <a:extLst>
                    <a:ext uri="{9D8B030D-6E8A-4147-A177-3AD203B41FA5}">
                      <a16:colId xmlns:a16="http://schemas.microsoft.com/office/drawing/2014/main" val="3742658234"/>
                    </a:ext>
                  </a:extLst>
                </a:gridCol>
                <a:gridCol w="1023361">
                  <a:extLst>
                    <a:ext uri="{9D8B030D-6E8A-4147-A177-3AD203B41FA5}">
                      <a16:colId xmlns:a16="http://schemas.microsoft.com/office/drawing/2014/main" val="2136034792"/>
                    </a:ext>
                  </a:extLst>
                </a:gridCol>
              </a:tblGrid>
              <a:tr h="355991">
                <a:tc>
                  <a:txBody>
                    <a:bodyPr/>
                    <a:lstStyle/>
                    <a:p>
                      <a:pPr algn="just">
                        <a:lnSpc>
                          <a:spcPct val="150000"/>
                        </a:lnSpc>
                        <a:spcAft>
                          <a:spcPts val="800"/>
                        </a:spcAft>
                      </a:pPr>
                      <a:r>
                        <a:rPr lang="en-IN" sz="900" kern="100" dirty="0">
                          <a:effectLst/>
                        </a:rPr>
                        <a:t>Issue Type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ID</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Summary</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Place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2476509877"/>
                  </a:ext>
                </a:extLst>
              </a:tr>
              <a:tr h="808748">
                <a:tc>
                  <a:txBody>
                    <a:bodyPr/>
                    <a:lstStyle/>
                    <a:p>
                      <a:r>
                        <a:rPr lang="en-IN" sz="900"/>
                        <a:t>As a User</a:t>
                      </a:r>
                    </a:p>
                  </a:txBody>
                  <a:tcPr anchor="ctr"/>
                </a:tc>
                <a:tc>
                  <a:txBody>
                    <a:bodyPr/>
                    <a:lstStyle/>
                    <a:p>
                      <a:r>
                        <a:rPr lang="en-IN" sz="900"/>
                        <a:t>4</a:t>
                      </a:r>
                    </a:p>
                  </a:txBody>
                  <a:tcPr anchor="ctr"/>
                </a:tc>
                <a:tc>
                  <a:txBody>
                    <a:bodyPr/>
                    <a:lstStyle/>
                    <a:p>
                      <a:r>
                        <a:rPr lang="en-IN" sz="900" dirty="0"/>
                        <a:t>As a user, I need to see all the menu options so that I can navigate through the application effectively. </a:t>
                      </a:r>
                      <a:r>
                        <a:rPr lang="en-IN" sz="900" b="1" dirty="0"/>
                        <a:t>Acceptance</a:t>
                      </a:r>
                      <a:r>
                        <a:rPr lang="en-IN" sz="900" dirty="0"/>
                        <a:t>: When I try to access the menu, it is available.</a:t>
                      </a:r>
                    </a:p>
                  </a:txBody>
                  <a:tcPr anchor="ctr"/>
                </a:tc>
                <a:tc>
                  <a:txBody>
                    <a:bodyPr/>
                    <a:lstStyle/>
                    <a:p>
                      <a:r>
                        <a:rPr lang="en-IN" sz="900"/>
                        <a:t>Home Page</a:t>
                      </a:r>
                    </a:p>
                  </a:txBody>
                  <a:tcPr anchor="ctr"/>
                </a:tc>
                <a:extLst>
                  <a:ext uri="{0D108BD9-81ED-4DB2-BD59-A6C34878D82A}">
                    <a16:rowId xmlns:a16="http://schemas.microsoft.com/office/drawing/2014/main" val="1830971711"/>
                  </a:ext>
                </a:extLst>
              </a:tr>
              <a:tr h="1787944">
                <a:tc>
                  <a:txBody>
                    <a:bodyPr/>
                    <a:lstStyle/>
                    <a:p>
                      <a:r>
                        <a:rPr lang="en-IN" sz="900"/>
                        <a:t>As a User</a:t>
                      </a:r>
                    </a:p>
                  </a:txBody>
                  <a:tcPr anchor="ctr"/>
                </a:tc>
                <a:tc>
                  <a:txBody>
                    <a:bodyPr/>
                    <a:lstStyle/>
                    <a:p>
                      <a:r>
                        <a:rPr lang="en-IN" sz="900"/>
                        <a:t>5</a:t>
                      </a:r>
                    </a:p>
                  </a:txBody>
                  <a:tcPr anchor="ctr"/>
                </a:tc>
                <a:tc>
                  <a:txBody>
                    <a:bodyPr/>
                    <a:lstStyle/>
                    <a:p>
                      <a:r>
                        <a:rPr lang="en-IN" sz="900" dirty="0"/>
                        <a:t>As a user, I need to access the EDA menu so that I can see the data analysis of the project. </a:t>
                      </a:r>
                      <a:r>
                        <a:rPr lang="en-IN" sz="900" b="1" dirty="0"/>
                        <a:t>Acceptance</a:t>
                      </a:r>
                      <a:r>
                        <a:rPr lang="en-IN" sz="900" dirty="0"/>
                        <a:t>: When I access the EDA menu, it is functional.</a:t>
                      </a:r>
                    </a:p>
                  </a:txBody>
                  <a:tcPr anchor="ctr"/>
                </a:tc>
                <a:tc>
                  <a:txBody>
                    <a:bodyPr/>
                    <a:lstStyle/>
                    <a:p>
                      <a:r>
                        <a:rPr lang="en-IN" sz="900"/>
                        <a:t>Home Page</a:t>
                      </a:r>
                    </a:p>
                  </a:txBody>
                  <a:tcPr anchor="ctr"/>
                </a:tc>
                <a:extLst>
                  <a:ext uri="{0D108BD9-81ED-4DB2-BD59-A6C34878D82A}">
                    <a16:rowId xmlns:a16="http://schemas.microsoft.com/office/drawing/2014/main" val="3639523220"/>
                  </a:ext>
                </a:extLst>
              </a:tr>
              <a:tr h="808748">
                <a:tc>
                  <a:txBody>
                    <a:bodyPr/>
                    <a:lstStyle/>
                    <a:p>
                      <a:r>
                        <a:rPr lang="en-IN" sz="900"/>
                        <a:t>As a User</a:t>
                      </a:r>
                    </a:p>
                  </a:txBody>
                  <a:tcPr anchor="ctr"/>
                </a:tc>
                <a:tc>
                  <a:txBody>
                    <a:bodyPr/>
                    <a:lstStyle/>
                    <a:p>
                      <a:r>
                        <a:rPr lang="en-IN" sz="900"/>
                        <a:t>6</a:t>
                      </a:r>
                    </a:p>
                  </a:txBody>
                  <a:tcPr anchor="ctr"/>
                </a:tc>
                <a:tc>
                  <a:txBody>
                    <a:bodyPr/>
                    <a:lstStyle/>
                    <a:p>
                      <a:r>
                        <a:rPr lang="en-IN" sz="900" dirty="0"/>
                        <a:t>As a user, I need to access the model parameter menu so that I can see the various parameters used in project development. </a:t>
                      </a:r>
                      <a:r>
                        <a:rPr lang="en-IN" sz="900" b="1" dirty="0"/>
                        <a:t>Acceptance</a:t>
                      </a:r>
                      <a:r>
                        <a:rPr lang="en-IN" sz="900" dirty="0"/>
                        <a:t>: When I access the model parameters menu, it is functional.</a:t>
                      </a:r>
                    </a:p>
                  </a:txBody>
                  <a:tcPr anchor="ctr"/>
                </a:tc>
                <a:tc>
                  <a:txBody>
                    <a:bodyPr/>
                    <a:lstStyle/>
                    <a:p>
                      <a:r>
                        <a:rPr lang="en-IN" sz="900"/>
                        <a:t>Home Page</a:t>
                      </a:r>
                    </a:p>
                  </a:txBody>
                  <a:tcPr anchor="ctr"/>
                </a:tc>
                <a:extLst>
                  <a:ext uri="{0D108BD9-81ED-4DB2-BD59-A6C34878D82A}">
                    <a16:rowId xmlns:a16="http://schemas.microsoft.com/office/drawing/2014/main" val="704224799"/>
                  </a:ext>
                </a:extLst>
              </a:tr>
              <a:tr h="442988">
                <a:tc>
                  <a:txBody>
                    <a:bodyPr/>
                    <a:lstStyle/>
                    <a:p>
                      <a:endParaRPr lang="en-IN" sz="900" dirty="0"/>
                    </a:p>
                  </a:txBody>
                  <a:tcPr anchor="ctr"/>
                </a:tc>
                <a:tc>
                  <a:txBody>
                    <a:bodyPr/>
                    <a:lstStyle/>
                    <a:p>
                      <a:endParaRPr lang="en-IN" sz="900" dirty="0"/>
                    </a:p>
                  </a:txBody>
                  <a:tcPr anchor="ctr"/>
                </a:tc>
                <a:tc>
                  <a:txBody>
                    <a:bodyPr/>
                    <a:lstStyle/>
                    <a:p>
                      <a:endParaRPr lang="en-IN" sz="900"/>
                    </a:p>
                  </a:txBody>
                  <a:tcPr anchor="ctr"/>
                </a:tc>
                <a:tc>
                  <a:txBody>
                    <a:bodyPr/>
                    <a:lstStyle/>
                    <a:p>
                      <a:endParaRPr lang="en-IN" sz="900" dirty="0"/>
                    </a:p>
                  </a:txBody>
                  <a:tcPr anchor="ctr"/>
                </a:tc>
                <a:extLst>
                  <a:ext uri="{0D108BD9-81ED-4DB2-BD59-A6C34878D82A}">
                    <a16:rowId xmlns:a16="http://schemas.microsoft.com/office/drawing/2014/main" val="2464693621"/>
                  </a:ext>
                </a:extLst>
              </a:tr>
            </a:tbl>
          </a:graphicData>
        </a:graphic>
      </p:graphicFrame>
    </p:spTree>
    <p:extLst>
      <p:ext uri="{BB962C8B-B14F-4D97-AF65-F5344CB8AC3E}">
        <p14:creationId xmlns:p14="http://schemas.microsoft.com/office/powerpoint/2010/main" val="680907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1">
            <a:extLst>
              <a:ext uri="{FF2B5EF4-FFF2-40B4-BE49-F238E27FC236}">
                <a16:creationId xmlns:a16="http://schemas.microsoft.com/office/drawing/2014/main" id="{586E7B84-B305-9030-FAC1-35AAB33017EA}"/>
              </a:ext>
            </a:extLst>
          </p:cNvPr>
          <p:cNvGraphicFramePr>
            <a:graphicFrameLocks noGrp="1"/>
          </p:cNvGraphicFramePr>
          <p:nvPr>
            <p:ph idx="1"/>
            <p:extLst>
              <p:ext uri="{D42A27DB-BD31-4B8C-83A1-F6EECF244321}">
                <p14:modId xmlns:p14="http://schemas.microsoft.com/office/powerpoint/2010/main" val="2791637209"/>
              </p:ext>
            </p:extLst>
          </p:nvPr>
        </p:nvGraphicFramePr>
        <p:xfrm>
          <a:off x="74138" y="1272105"/>
          <a:ext cx="8838857" cy="4329798"/>
        </p:xfrm>
        <a:graphic>
          <a:graphicData uri="http://schemas.openxmlformats.org/drawingml/2006/table">
            <a:tbl>
              <a:tblPr firstRow="1" firstCol="1" bandRow="1">
                <a:tableStyleId>{5C22544A-7EE6-4342-B048-85BDC9FD1C3A}</a:tableStyleId>
              </a:tblPr>
              <a:tblGrid>
                <a:gridCol w="1444960">
                  <a:extLst>
                    <a:ext uri="{9D8B030D-6E8A-4147-A177-3AD203B41FA5}">
                      <a16:colId xmlns:a16="http://schemas.microsoft.com/office/drawing/2014/main" val="3979582951"/>
                    </a:ext>
                  </a:extLst>
                </a:gridCol>
                <a:gridCol w="523206">
                  <a:extLst>
                    <a:ext uri="{9D8B030D-6E8A-4147-A177-3AD203B41FA5}">
                      <a16:colId xmlns:a16="http://schemas.microsoft.com/office/drawing/2014/main" val="2112699301"/>
                    </a:ext>
                  </a:extLst>
                </a:gridCol>
                <a:gridCol w="5857419">
                  <a:extLst>
                    <a:ext uri="{9D8B030D-6E8A-4147-A177-3AD203B41FA5}">
                      <a16:colId xmlns:a16="http://schemas.microsoft.com/office/drawing/2014/main" val="3742658234"/>
                    </a:ext>
                  </a:extLst>
                </a:gridCol>
                <a:gridCol w="1013272">
                  <a:extLst>
                    <a:ext uri="{9D8B030D-6E8A-4147-A177-3AD203B41FA5}">
                      <a16:colId xmlns:a16="http://schemas.microsoft.com/office/drawing/2014/main" val="2136034792"/>
                    </a:ext>
                  </a:extLst>
                </a:gridCol>
              </a:tblGrid>
              <a:tr h="368776">
                <a:tc>
                  <a:txBody>
                    <a:bodyPr/>
                    <a:lstStyle/>
                    <a:p>
                      <a:pPr algn="just">
                        <a:lnSpc>
                          <a:spcPct val="150000"/>
                        </a:lnSpc>
                        <a:spcAft>
                          <a:spcPts val="800"/>
                        </a:spcAft>
                      </a:pPr>
                      <a:r>
                        <a:rPr lang="en-IN" sz="900" kern="100" dirty="0">
                          <a:effectLst/>
                        </a:rPr>
                        <a:t>Issue Type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ID</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Summary</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Place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2476509877"/>
                  </a:ext>
                </a:extLst>
              </a:tr>
              <a:tr h="929691">
                <a:tc>
                  <a:txBody>
                    <a:bodyPr/>
                    <a:lstStyle/>
                    <a:p>
                      <a:r>
                        <a:rPr lang="en-IN" sz="900" dirty="0"/>
                        <a:t>As a User</a:t>
                      </a:r>
                    </a:p>
                  </a:txBody>
                  <a:tcPr anchor="ctr"/>
                </a:tc>
                <a:tc>
                  <a:txBody>
                    <a:bodyPr/>
                    <a:lstStyle/>
                    <a:p>
                      <a:r>
                        <a:rPr lang="en-IN" sz="900"/>
                        <a:t>7</a:t>
                      </a:r>
                    </a:p>
                  </a:txBody>
                  <a:tcPr anchor="ctr"/>
                </a:tc>
                <a:tc>
                  <a:txBody>
                    <a:bodyPr/>
                    <a:lstStyle/>
                    <a:p>
                      <a:r>
                        <a:rPr lang="en-IN" sz="900" dirty="0"/>
                        <a:t>As a user, I need to access the Detector menu so that I can utilize the application's detection features. </a:t>
                      </a:r>
                      <a:r>
                        <a:rPr lang="en-IN" sz="900" b="1" dirty="0"/>
                        <a:t>Acceptance</a:t>
                      </a:r>
                      <a:r>
                        <a:rPr lang="en-IN" sz="900" dirty="0"/>
                        <a:t>: When I access the detector menu, it is functional.</a:t>
                      </a:r>
                    </a:p>
                  </a:txBody>
                  <a:tcPr anchor="ctr"/>
                </a:tc>
                <a:tc>
                  <a:txBody>
                    <a:bodyPr/>
                    <a:lstStyle/>
                    <a:p>
                      <a:r>
                        <a:rPr lang="en-IN" sz="900"/>
                        <a:t>Home Page</a:t>
                      </a:r>
                    </a:p>
                  </a:txBody>
                  <a:tcPr anchor="ctr"/>
                </a:tc>
                <a:extLst>
                  <a:ext uri="{0D108BD9-81ED-4DB2-BD59-A6C34878D82A}">
                    <a16:rowId xmlns:a16="http://schemas.microsoft.com/office/drawing/2014/main" val="1830971711"/>
                  </a:ext>
                </a:extLst>
              </a:tr>
              <a:tr h="2101640">
                <a:tc>
                  <a:txBody>
                    <a:bodyPr/>
                    <a:lstStyle/>
                    <a:p>
                      <a:r>
                        <a:rPr lang="en-IN" sz="900"/>
                        <a:t>As a User</a:t>
                      </a:r>
                    </a:p>
                  </a:txBody>
                  <a:tcPr anchor="ctr"/>
                </a:tc>
                <a:tc>
                  <a:txBody>
                    <a:bodyPr/>
                    <a:lstStyle/>
                    <a:p>
                      <a:r>
                        <a:rPr lang="en-IN" sz="900"/>
                        <a:t>8</a:t>
                      </a:r>
                    </a:p>
                  </a:txBody>
                  <a:tcPr anchor="ctr"/>
                </a:tc>
                <a:tc>
                  <a:txBody>
                    <a:bodyPr/>
                    <a:lstStyle/>
                    <a:p>
                      <a:r>
                        <a:rPr lang="en-IN" sz="900" dirty="0"/>
                        <a:t>As a user, I need to see the image uploader browsing option under the detector menu so that I can upload images for analysis. </a:t>
                      </a:r>
                      <a:r>
                        <a:rPr lang="en-IN" sz="900" b="1" dirty="0"/>
                        <a:t>Acceptance</a:t>
                      </a:r>
                      <a:r>
                        <a:rPr lang="en-IN" sz="900" dirty="0"/>
                        <a:t>: When I upload images, the uploader is accessible.</a:t>
                      </a:r>
                    </a:p>
                  </a:txBody>
                  <a:tcPr anchor="ctr"/>
                </a:tc>
                <a:tc>
                  <a:txBody>
                    <a:bodyPr/>
                    <a:lstStyle/>
                    <a:p>
                      <a:r>
                        <a:rPr lang="en-IN" sz="900"/>
                        <a:t>Detector Page</a:t>
                      </a:r>
                    </a:p>
                  </a:txBody>
                  <a:tcPr anchor="ctr"/>
                </a:tc>
                <a:extLst>
                  <a:ext uri="{0D108BD9-81ED-4DB2-BD59-A6C34878D82A}">
                    <a16:rowId xmlns:a16="http://schemas.microsoft.com/office/drawing/2014/main" val="3639523220"/>
                  </a:ext>
                </a:extLst>
              </a:tr>
              <a:tr h="929691">
                <a:tc>
                  <a:txBody>
                    <a:bodyPr/>
                    <a:lstStyle/>
                    <a:p>
                      <a:r>
                        <a:rPr lang="en-IN" sz="900" dirty="0"/>
                        <a:t>As a User</a:t>
                      </a:r>
                    </a:p>
                  </a:txBody>
                  <a:tcPr anchor="ctr"/>
                </a:tc>
                <a:tc>
                  <a:txBody>
                    <a:bodyPr/>
                    <a:lstStyle/>
                    <a:p>
                      <a:r>
                        <a:rPr lang="en-IN" sz="900"/>
                        <a:t>9</a:t>
                      </a:r>
                    </a:p>
                  </a:txBody>
                  <a:tcPr anchor="ctr"/>
                </a:tc>
                <a:tc>
                  <a:txBody>
                    <a:bodyPr/>
                    <a:lstStyle/>
                    <a:p>
                      <a:r>
                        <a:rPr lang="en-IN" sz="900" dirty="0"/>
                        <a:t>As a user, I need to browse images from the local drive and submit them for disease detection so that I can diagnose issues. </a:t>
                      </a:r>
                      <a:r>
                        <a:rPr lang="en-IN" sz="900" b="1" dirty="0"/>
                        <a:t>Acceptance</a:t>
                      </a:r>
                      <a:r>
                        <a:rPr lang="en-IN" sz="900" dirty="0"/>
                        <a:t>: When I submit images, the submission is successful.</a:t>
                      </a:r>
                    </a:p>
                  </a:txBody>
                  <a:tcPr anchor="ctr"/>
                </a:tc>
                <a:tc>
                  <a:txBody>
                    <a:bodyPr/>
                    <a:lstStyle/>
                    <a:p>
                      <a:r>
                        <a:rPr lang="en-IN" sz="900" dirty="0"/>
                        <a:t>Detector Page</a:t>
                      </a:r>
                    </a:p>
                  </a:txBody>
                  <a:tcPr anchor="ctr"/>
                </a:tc>
                <a:extLst>
                  <a:ext uri="{0D108BD9-81ED-4DB2-BD59-A6C34878D82A}">
                    <a16:rowId xmlns:a16="http://schemas.microsoft.com/office/drawing/2014/main" val="704224799"/>
                  </a:ext>
                </a:extLst>
              </a:tr>
            </a:tbl>
          </a:graphicData>
        </a:graphic>
      </p:graphicFrame>
    </p:spTree>
    <p:extLst>
      <p:ext uri="{BB962C8B-B14F-4D97-AF65-F5344CB8AC3E}">
        <p14:creationId xmlns:p14="http://schemas.microsoft.com/office/powerpoint/2010/main" val="184977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1">
            <a:extLst>
              <a:ext uri="{FF2B5EF4-FFF2-40B4-BE49-F238E27FC236}">
                <a16:creationId xmlns:a16="http://schemas.microsoft.com/office/drawing/2014/main" id="{CCDD7301-8019-9C34-178A-944CC068A353}"/>
              </a:ext>
            </a:extLst>
          </p:cNvPr>
          <p:cNvGraphicFramePr>
            <a:graphicFrameLocks noGrp="1"/>
          </p:cNvGraphicFramePr>
          <p:nvPr>
            <p:ph idx="1"/>
            <p:extLst>
              <p:ext uri="{D42A27DB-BD31-4B8C-83A1-F6EECF244321}">
                <p14:modId xmlns:p14="http://schemas.microsoft.com/office/powerpoint/2010/main" val="3642596595"/>
              </p:ext>
            </p:extLst>
          </p:nvPr>
        </p:nvGraphicFramePr>
        <p:xfrm>
          <a:off x="257540" y="1520792"/>
          <a:ext cx="8628919" cy="3503596"/>
        </p:xfrm>
        <a:graphic>
          <a:graphicData uri="http://schemas.openxmlformats.org/drawingml/2006/table">
            <a:tbl>
              <a:tblPr firstRow="1" firstCol="1" bandRow="1">
                <a:tableStyleId>{5C22544A-7EE6-4342-B048-85BDC9FD1C3A}</a:tableStyleId>
              </a:tblPr>
              <a:tblGrid>
                <a:gridCol w="1410639">
                  <a:extLst>
                    <a:ext uri="{9D8B030D-6E8A-4147-A177-3AD203B41FA5}">
                      <a16:colId xmlns:a16="http://schemas.microsoft.com/office/drawing/2014/main" val="3979582951"/>
                    </a:ext>
                  </a:extLst>
                </a:gridCol>
                <a:gridCol w="474174">
                  <a:extLst>
                    <a:ext uri="{9D8B030D-6E8A-4147-A177-3AD203B41FA5}">
                      <a16:colId xmlns:a16="http://schemas.microsoft.com/office/drawing/2014/main" val="2112699301"/>
                    </a:ext>
                  </a:extLst>
                </a:gridCol>
                <a:gridCol w="5754900">
                  <a:extLst>
                    <a:ext uri="{9D8B030D-6E8A-4147-A177-3AD203B41FA5}">
                      <a16:colId xmlns:a16="http://schemas.microsoft.com/office/drawing/2014/main" val="3742658234"/>
                    </a:ext>
                  </a:extLst>
                </a:gridCol>
                <a:gridCol w="989206">
                  <a:extLst>
                    <a:ext uri="{9D8B030D-6E8A-4147-A177-3AD203B41FA5}">
                      <a16:colId xmlns:a16="http://schemas.microsoft.com/office/drawing/2014/main" val="2136034792"/>
                    </a:ext>
                  </a:extLst>
                </a:gridCol>
              </a:tblGrid>
              <a:tr h="294998">
                <a:tc>
                  <a:txBody>
                    <a:bodyPr/>
                    <a:lstStyle/>
                    <a:p>
                      <a:pPr algn="just">
                        <a:lnSpc>
                          <a:spcPct val="150000"/>
                        </a:lnSpc>
                        <a:spcAft>
                          <a:spcPts val="800"/>
                        </a:spcAft>
                      </a:pPr>
                      <a:r>
                        <a:rPr lang="en-IN" sz="900" kern="100" dirty="0">
                          <a:effectLst/>
                        </a:rPr>
                        <a:t>Issue Type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ID</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Summary</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tc>
                  <a:txBody>
                    <a:bodyPr/>
                    <a:lstStyle/>
                    <a:p>
                      <a:pPr algn="just">
                        <a:lnSpc>
                          <a:spcPct val="150000"/>
                        </a:lnSpc>
                        <a:spcAft>
                          <a:spcPts val="800"/>
                        </a:spcAft>
                      </a:pPr>
                      <a:r>
                        <a:rPr lang="en-IN" sz="900" kern="100" dirty="0">
                          <a:effectLst/>
                        </a:rPr>
                        <a:t>Place</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337" marR="23337" marT="0" marB="0"/>
                </a:tc>
                <a:extLst>
                  <a:ext uri="{0D108BD9-81ED-4DB2-BD59-A6C34878D82A}">
                    <a16:rowId xmlns:a16="http://schemas.microsoft.com/office/drawing/2014/main" val="2476509877"/>
                  </a:ext>
                </a:extLst>
              </a:tr>
              <a:tr h="781176">
                <a:tc>
                  <a:txBody>
                    <a:bodyPr/>
                    <a:lstStyle/>
                    <a:p>
                      <a:r>
                        <a:rPr lang="en-IN" sz="900"/>
                        <a:t>As a User</a:t>
                      </a:r>
                    </a:p>
                  </a:txBody>
                  <a:tcPr anchor="ctr"/>
                </a:tc>
                <a:tc>
                  <a:txBody>
                    <a:bodyPr/>
                    <a:lstStyle/>
                    <a:p>
                      <a:r>
                        <a:rPr lang="en-IN" sz="900"/>
                        <a:t>10</a:t>
                      </a:r>
                    </a:p>
                  </a:txBody>
                  <a:tcPr anchor="ctr"/>
                </a:tc>
                <a:tc>
                  <a:txBody>
                    <a:bodyPr/>
                    <a:lstStyle/>
                    <a:p>
                      <a:r>
                        <a:rPr lang="en-IN" sz="900" dirty="0"/>
                        <a:t>As a user, I should be able to see the result of the image with a suitable description so that I can understand the analysis results. </a:t>
                      </a:r>
                      <a:r>
                        <a:rPr lang="en-IN" sz="900" b="1" dirty="0"/>
                        <a:t>Acceptance</a:t>
                      </a:r>
                      <a:r>
                        <a:rPr lang="en-IN" sz="900" dirty="0"/>
                        <a:t>: When I view the results, they include a description.</a:t>
                      </a:r>
                    </a:p>
                  </a:txBody>
                  <a:tcPr anchor="ctr"/>
                </a:tc>
                <a:tc>
                  <a:txBody>
                    <a:bodyPr/>
                    <a:lstStyle/>
                    <a:p>
                      <a:r>
                        <a:rPr lang="en-IN" sz="900"/>
                        <a:t>Detector Page</a:t>
                      </a:r>
                    </a:p>
                  </a:txBody>
                  <a:tcPr anchor="ctr"/>
                </a:tc>
                <a:extLst>
                  <a:ext uri="{0D108BD9-81ED-4DB2-BD59-A6C34878D82A}">
                    <a16:rowId xmlns:a16="http://schemas.microsoft.com/office/drawing/2014/main" val="1830971711"/>
                  </a:ext>
                </a:extLst>
              </a:tr>
              <a:tr h="1646246">
                <a:tc>
                  <a:txBody>
                    <a:bodyPr/>
                    <a:lstStyle/>
                    <a:p>
                      <a:r>
                        <a:rPr lang="en-IN" sz="900"/>
                        <a:t>As a User</a:t>
                      </a:r>
                    </a:p>
                  </a:txBody>
                  <a:tcPr anchor="ctr"/>
                </a:tc>
                <a:tc>
                  <a:txBody>
                    <a:bodyPr/>
                    <a:lstStyle/>
                    <a:p>
                      <a:r>
                        <a:rPr lang="en-IN" sz="900" dirty="0"/>
                        <a:t>11</a:t>
                      </a:r>
                    </a:p>
                  </a:txBody>
                  <a:tcPr anchor="ctr"/>
                </a:tc>
                <a:tc>
                  <a:txBody>
                    <a:bodyPr/>
                    <a:lstStyle/>
                    <a:p>
                      <a:r>
                        <a:rPr lang="en-IN" sz="900" dirty="0"/>
                        <a:t>As a user, I should be able to logout from the application so that I can ensure my account is secure after use. </a:t>
                      </a:r>
                      <a:r>
                        <a:rPr lang="en-IN" sz="900" b="1" dirty="0"/>
                        <a:t>Acceptance</a:t>
                      </a:r>
                      <a:r>
                        <a:rPr lang="en-IN" sz="900" dirty="0"/>
                        <a:t>: When I attempt to logout, the process is successful.</a:t>
                      </a:r>
                    </a:p>
                  </a:txBody>
                  <a:tcPr anchor="ctr"/>
                </a:tc>
                <a:tc>
                  <a:txBody>
                    <a:bodyPr/>
                    <a:lstStyle/>
                    <a:p>
                      <a:r>
                        <a:rPr lang="en-IN" sz="900"/>
                        <a:t>HomePage</a:t>
                      </a:r>
                    </a:p>
                  </a:txBody>
                  <a:tcPr anchor="ctr"/>
                </a:tc>
                <a:extLst>
                  <a:ext uri="{0D108BD9-81ED-4DB2-BD59-A6C34878D82A}">
                    <a16:rowId xmlns:a16="http://schemas.microsoft.com/office/drawing/2014/main" val="3639523220"/>
                  </a:ext>
                </a:extLst>
              </a:tr>
              <a:tr h="781176">
                <a:tc>
                  <a:txBody>
                    <a:bodyPr/>
                    <a:lstStyle/>
                    <a:p>
                      <a:r>
                        <a:rPr lang="en-IN" sz="900"/>
                        <a:t>As a User</a:t>
                      </a:r>
                    </a:p>
                  </a:txBody>
                  <a:tcPr anchor="ctr"/>
                </a:tc>
                <a:tc>
                  <a:txBody>
                    <a:bodyPr/>
                    <a:lstStyle/>
                    <a:p>
                      <a:r>
                        <a:rPr lang="en-IN" sz="900"/>
                        <a:t>10</a:t>
                      </a:r>
                    </a:p>
                  </a:txBody>
                  <a:tcPr anchor="ctr"/>
                </a:tc>
                <a:tc>
                  <a:txBody>
                    <a:bodyPr/>
                    <a:lstStyle/>
                    <a:p>
                      <a:r>
                        <a:rPr lang="en-IN" sz="900" dirty="0"/>
                        <a:t>As a user, I should be able to see the result of the image with a suitable description so that I can understand the analysis results. </a:t>
                      </a:r>
                      <a:r>
                        <a:rPr lang="en-IN" sz="900" b="1" dirty="0"/>
                        <a:t>Acceptance</a:t>
                      </a:r>
                      <a:r>
                        <a:rPr lang="en-IN" sz="900" dirty="0"/>
                        <a:t>: When I view the results, they include a description.</a:t>
                      </a:r>
                    </a:p>
                  </a:txBody>
                  <a:tcPr anchor="ctr"/>
                </a:tc>
                <a:tc>
                  <a:txBody>
                    <a:bodyPr/>
                    <a:lstStyle/>
                    <a:p>
                      <a:r>
                        <a:rPr lang="en-IN" sz="900" dirty="0"/>
                        <a:t>Detector Page</a:t>
                      </a:r>
                    </a:p>
                  </a:txBody>
                  <a:tcPr anchor="ctr"/>
                </a:tc>
                <a:extLst>
                  <a:ext uri="{0D108BD9-81ED-4DB2-BD59-A6C34878D82A}">
                    <a16:rowId xmlns:a16="http://schemas.microsoft.com/office/drawing/2014/main" val="704224799"/>
                  </a:ext>
                </a:extLst>
              </a:tr>
            </a:tbl>
          </a:graphicData>
        </a:graphic>
      </p:graphicFrame>
    </p:spTree>
    <p:extLst>
      <p:ext uri="{BB962C8B-B14F-4D97-AF65-F5344CB8AC3E}">
        <p14:creationId xmlns:p14="http://schemas.microsoft.com/office/powerpoint/2010/main" val="152721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F90D-78BB-2DAC-3DEA-6661E2DDC54F}"/>
              </a:ext>
            </a:extLst>
          </p:cNvPr>
          <p:cNvSpPr>
            <a:spLocks noGrp="1"/>
          </p:cNvSpPr>
          <p:nvPr>
            <p:ph type="title"/>
          </p:nvPr>
        </p:nvSpPr>
        <p:spPr>
          <a:xfrm>
            <a:off x="339358" y="378942"/>
            <a:ext cx="7765321" cy="1326321"/>
          </a:xfrm>
        </p:spPr>
        <p:txBody>
          <a:bodyPr/>
          <a:lstStyle/>
          <a:p>
            <a:r>
              <a:rPr lang="en-US" dirty="0"/>
              <a:t>Sprint 3 Backlog </a:t>
            </a:r>
            <a:r>
              <a:rPr lang="en-US" dirty="0">
                <a:solidFill>
                  <a:schemeClr val="tx1">
                    <a:lumMod val="65000"/>
                    <a:lumOff val="35000"/>
                  </a:schemeClr>
                </a:solidFill>
              </a:rPr>
              <a:t>(Stories completed)</a:t>
            </a:r>
            <a:endParaRPr lang="en-IN" dirty="0"/>
          </a:p>
        </p:txBody>
      </p:sp>
      <p:pic>
        <p:nvPicPr>
          <p:cNvPr id="4" name="Picture 3">
            <a:extLst>
              <a:ext uri="{FF2B5EF4-FFF2-40B4-BE49-F238E27FC236}">
                <a16:creationId xmlns:a16="http://schemas.microsoft.com/office/drawing/2014/main" id="{7DC308D4-53A5-4D15-70A6-46BF88271B59}"/>
              </a:ext>
            </a:extLst>
          </p:cNvPr>
          <p:cNvPicPr>
            <a:picLocks noChangeAspect="1"/>
          </p:cNvPicPr>
          <p:nvPr/>
        </p:nvPicPr>
        <p:blipFill>
          <a:blip r:embed="rId2"/>
          <a:stretch>
            <a:fillRect/>
          </a:stretch>
        </p:blipFill>
        <p:spPr>
          <a:xfrm>
            <a:off x="250257" y="2276187"/>
            <a:ext cx="8643486" cy="2988832"/>
          </a:xfrm>
          <a:prstGeom prst="rect">
            <a:avLst/>
          </a:prstGeom>
        </p:spPr>
      </p:pic>
    </p:spTree>
    <p:extLst>
      <p:ext uri="{BB962C8B-B14F-4D97-AF65-F5344CB8AC3E}">
        <p14:creationId xmlns:p14="http://schemas.microsoft.com/office/powerpoint/2010/main" val="2172771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C86D70-D5DA-7601-D7DD-A8D3CD5081CC}"/>
              </a:ext>
            </a:extLst>
          </p:cNvPr>
          <p:cNvSpPr txBox="1"/>
          <p:nvPr/>
        </p:nvSpPr>
        <p:spPr>
          <a:xfrm>
            <a:off x="303860" y="464349"/>
            <a:ext cx="4572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TEST CASES</a:t>
            </a:r>
            <a:endParaRPr lang="en-IN" sz="2400"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6A2E020-DE23-B712-6AE6-7CBB88C9E0ED}"/>
              </a:ext>
            </a:extLst>
          </p:cNvPr>
          <p:cNvGraphicFramePr>
            <a:graphicFrameLocks noGrp="1"/>
          </p:cNvGraphicFramePr>
          <p:nvPr>
            <p:extLst>
              <p:ext uri="{D42A27DB-BD31-4B8C-83A1-F6EECF244321}">
                <p14:modId xmlns:p14="http://schemas.microsoft.com/office/powerpoint/2010/main" val="1866952482"/>
              </p:ext>
            </p:extLst>
          </p:nvPr>
        </p:nvGraphicFramePr>
        <p:xfrm>
          <a:off x="352678" y="1181100"/>
          <a:ext cx="8438644" cy="4704591"/>
        </p:xfrm>
        <a:graphic>
          <a:graphicData uri="http://schemas.openxmlformats.org/drawingml/2006/table">
            <a:tbl>
              <a:tblPr firstRow="1" firstCol="1" bandRow="1">
                <a:tableStyleId>{9BE25183-A0A7-45AD-8701-7D4015A69133}</a:tableStyleId>
              </a:tblPr>
              <a:tblGrid>
                <a:gridCol w="547387">
                  <a:extLst>
                    <a:ext uri="{9D8B030D-6E8A-4147-A177-3AD203B41FA5}">
                      <a16:colId xmlns:a16="http://schemas.microsoft.com/office/drawing/2014/main" val="79902830"/>
                    </a:ext>
                  </a:extLst>
                </a:gridCol>
                <a:gridCol w="722516">
                  <a:extLst>
                    <a:ext uri="{9D8B030D-6E8A-4147-A177-3AD203B41FA5}">
                      <a16:colId xmlns:a16="http://schemas.microsoft.com/office/drawing/2014/main" val="1997759161"/>
                    </a:ext>
                  </a:extLst>
                </a:gridCol>
                <a:gridCol w="932090">
                  <a:extLst>
                    <a:ext uri="{9D8B030D-6E8A-4147-A177-3AD203B41FA5}">
                      <a16:colId xmlns:a16="http://schemas.microsoft.com/office/drawing/2014/main" val="3468047736"/>
                    </a:ext>
                  </a:extLst>
                </a:gridCol>
                <a:gridCol w="2188066">
                  <a:extLst>
                    <a:ext uri="{9D8B030D-6E8A-4147-A177-3AD203B41FA5}">
                      <a16:colId xmlns:a16="http://schemas.microsoft.com/office/drawing/2014/main" val="3829179483"/>
                    </a:ext>
                  </a:extLst>
                </a:gridCol>
                <a:gridCol w="1661935">
                  <a:extLst>
                    <a:ext uri="{9D8B030D-6E8A-4147-A177-3AD203B41FA5}">
                      <a16:colId xmlns:a16="http://schemas.microsoft.com/office/drawing/2014/main" val="1831255253"/>
                    </a:ext>
                  </a:extLst>
                </a:gridCol>
                <a:gridCol w="2386650">
                  <a:extLst>
                    <a:ext uri="{9D8B030D-6E8A-4147-A177-3AD203B41FA5}">
                      <a16:colId xmlns:a16="http://schemas.microsoft.com/office/drawing/2014/main" val="2947449614"/>
                    </a:ext>
                  </a:extLst>
                </a:gridCol>
              </a:tblGrid>
              <a:tr h="226724">
                <a:tc>
                  <a:txBody>
                    <a:bodyPr/>
                    <a:lstStyle/>
                    <a:p>
                      <a:pPr marL="0" marR="0" algn="l">
                        <a:lnSpc>
                          <a:spcPct val="107000"/>
                        </a:lnSpc>
                        <a:spcBef>
                          <a:spcPts val="0"/>
                        </a:spcBef>
                        <a:spcAft>
                          <a:spcPts val="0"/>
                        </a:spcAft>
                      </a:pPr>
                      <a:r>
                        <a:rPr lang="en-IN" sz="1000" kern="100" dirty="0">
                          <a:effectLst/>
                        </a:rPr>
                        <a:t> </a:t>
                      </a:r>
                      <a:endParaRPr lang="en-US" sz="1100" kern="100" dirty="0">
                        <a:effectLst/>
                      </a:endParaRPr>
                    </a:p>
                    <a:p>
                      <a:pPr marL="0" marR="0" algn="l">
                        <a:lnSpc>
                          <a:spcPct val="107000"/>
                        </a:lnSpc>
                        <a:spcBef>
                          <a:spcPts val="0"/>
                        </a:spcBef>
                        <a:spcAft>
                          <a:spcPts val="0"/>
                        </a:spcAft>
                      </a:pPr>
                      <a:r>
                        <a:rPr lang="en-IN" sz="1000" kern="100" dirty="0">
                          <a:solidFill>
                            <a:srgbClr val="000000"/>
                          </a:solidFill>
                          <a:effectLst/>
                        </a:rPr>
                        <a:t>ID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000" kern="100" dirty="0">
                          <a:solidFill>
                            <a:srgbClr val="000000"/>
                          </a:solidFill>
                          <a:effectLst/>
                        </a:rPr>
                        <a:t>Unit of Test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IN" sz="1000" kern="100" dirty="0">
                          <a:solidFill>
                            <a:srgbClr val="000000"/>
                          </a:solidFill>
                          <a:effectLst/>
                        </a:rPr>
                        <a:t>Scenario</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IN" sz="1000" kern="100" dirty="0">
                          <a:solidFill>
                            <a:srgbClr val="000000"/>
                          </a:solidFill>
                          <a:effectLst/>
                        </a:rPr>
                        <a:t>Test Data</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IN" sz="1000" kern="100" dirty="0">
                          <a:solidFill>
                            <a:srgbClr val="000000"/>
                          </a:solidFill>
                          <a:effectLst/>
                        </a:rPr>
                        <a:t>Steps to be Expected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N" sz="1000" kern="100" dirty="0">
                          <a:solidFill>
                            <a:srgbClr val="000000"/>
                          </a:solidFill>
                          <a:effectLst/>
                        </a:rPr>
                        <a:t>Expected Result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9666253"/>
                  </a:ext>
                </a:extLst>
              </a:tr>
              <a:tr h="655193">
                <a:tc>
                  <a:txBody>
                    <a:bodyPr/>
                    <a:lstStyle/>
                    <a:p>
                      <a:r>
                        <a:rPr lang="en-IN" sz="900">
                          <a:latin typeface="Arial" panose="020B0604020202020204" pitchFamily="34" charset="0"/>
                          <a:cs typeface="Arial" panose="020B0604020202020204" pitchFamily="34" charset="0"/>
                        </a:rPr>
                        <a:t>TC2</a:t>
                      </a:r>
                    </a:p>
                  </a:txBody>
                  <a:tcPr anchor="ctr"/>
                </a:tc>
                <a:tc>
                  <a:txBody>
                    <a:bodyPr/>
                    <a:lstStyle/>
                    <a:p>
                      <a:r>
                        <a:rPr lang="en-IN" sz="900">
                          <a:latin typeface="Arial" panose="020B0604020202020204" pitchFamily="34" charset="0"/>
                          <a:cs typeface="Arial" panose="020B0604020202020204" pitchFamily="34" charset="0"/>
                        </a:rPr>
                        <a:t>Disease Prediction</a:t>
                      </a:r>
                    </a:p>
                  </a:txBody>
                  <a:tcPr anchor="ctr"/>
                </a:tc>
                <a:tc>
                  <a:txBody>
                    <a:bodyPr/>
                    <a:lstStyle/>
                    <a:p>
                      <a:r>
                        <a:rPr lang="en-IN" sz="900">
                          <a:latin typeface="Arial" panose="020B0604020202020204" pitchFamily="34" charset="0"/>
                          <a:cs typeface="Arial" panose="020B0604020202020204" pitchFamily="34" charset="0"/>
                        </a:rPr>
                        <a:t>Successful Prediction</a:t>
                      </a:r>
                    </a:p>
                  </a:txBody>
                  <a:tcPr anchor="ctr"/>
                </a:tc>
                <a:tc>
                  <a:txBody>
                    <a:bodyPr/>
                    <a:lstStyle/>
                    <a:p>
                      <a:r>
                        <a:rPr lang="en-IN" sz="900">
                          <a:latin typeface="Arial" panose="020B0604020202020204" pitchFamily="34" charset="0"/>
                          <a:cs typeface="Arial" panose="020B0604020202020204" pitchFamily="34" charset="0"/>
                        </a:rPr>
                        <a:t>Email: </a:t>
                      </a:r>
                      <a:r>
                        <a:rPr lang="en-IN" sz="900">
                          <a:latin typeface="Arial" panose="020B0604020202020204" pitchFamily="34" charset="0"/>
                          <a:cs typeface="Arial" panose="020B0604020202020204" pitchFamily="34" charset="0"/>
                          <a:hlinkClick r:id="rId2"/>
                        </a:rPr>
                        <a:t>example@example.com</a:t>
                      </a:r>
                      <a:r>
                        <a:rPr lang="en-IN" sz="900">
                          <a:latin typeface="Arial" panose="020B0604020202020204" pitchFamily="34" charset="0"/>
                          <a:cs typeface="Arial" panose="020B0604020202020204" pitchFamily="34" charset="0"/>
                        </a:rPr>
                        <a:t>, Symptoms: valid symptoms</a:t>
                      </a:r>
                    </a:p>
                  </a:txBody>
                  <a:tcPr anchor="ctr"/>
                </a:tc>
                <a:tc>
                  <a:txBody>
                    <a:bodyPr/>
                    <a:lstStyle/>
                    <a:p>
                      <a:r>
                        <a:rPr lang="en-IN" sz="900">
                          <a:latin typeface="Arial" panose="020B0604020202020204" pitchFamily="34" charset="0"/>
                          <a:cs typeface="Arial" panose="020B0604020202020204" pitchFamily="34" charset="0"/>
                        </a:rPr>
                        <a:t>Homepage -&gt; Login -&gt; Disease Prediction -&gt; Submit</a:t>
                      </a:r>
                    </a:p>
                  </a:txBody>
                  <a:tcPr anchor="ctr"/>
                </a:tc>
                <a:tc>
                  <a:txBody>
                    <a:bodyPr/>
                    <a:lstStyle/>
                    <a:p>
                      <a:r>
                        <a:rPr lang="en-IN" sz="900">
                          <a:latin typeface="Arial" panose="020B0604020202020204" pitchFamily="34" charset="0"/>
                          <a:cs typeface="Arial" panose="020B0604020202020204" pitchFamily="34" charset="0"/>
                        </a:rPr>
                        <a:t>User should receive a disease prediction based on the symptoms provided.</a:t>
                      </a:r>
                    </a:p>
                  </a:txBody>
                  <a:tcPr anchor="ctr"/>
                </a:tc>
                <a:extLst>
                  <a:ext uri="{0D108BD9-81ED-4DB2-BD59-A6C34878D82A}">
                    <a16:rowId xmlns:a16="http://schemas.microsoft.com/office/drawing/2014/main" val="1678053433"/>
                  </a:ext>
                </a:extLst>
              </a:tr>
              <a:tr h="801521">
                <a:tc>
                  <a:txBody>
                    <a:bodyPr/>
                    <a:lstStyle/>
                    <a:p>
                      <a:r>
                        <a:rPr lang="en-IN" sz="900">
                          <a:latin typeface="Arial" panose="020B0604020202020204" pitchFamily="34" charset="0"/>
                          <a:cs typeface="Arial" panose="020B0604020202020204" pitchFamily="34" charset="0"/>
                        </a:rPr>
                        <a:t>TC3</a:t>
                      </a:r>
                    </a:p>
                  </a:txBody>
                  <a:tcPr anchor="ctr"/>
                </a:tc>
                <a:tc>
                  <a:txBody>
                    <a:bodyPr/>
                    <a:lstStyle/>
                    <a:p>
                      <a:r>
                        <a:rPr lang="en-IN" sz="900">
                          <a:latin typeface="Arial" panose="020B0604020202020204" pitchFamily="34" charset="0"/>
                          <a:cs typeface="Arial" panose="020B0604020202020204" pitchFamily="34" charset="0"/>
                        </a:rPr>
                        <a:t>Disease Prediction</a:t>
                      </a:r>
                    </a:p>
                  </a:txBody>
                  <a:tcPr anchor="ctr"/>
                </a:tc>
                <a:tc>
                  <a:txBody>
                    <a:bodyPr/>
                    <a:lstStyle/>
                    <a:p>
                      <a:r>
                        <a:rPr lang="en-IN" sz="900">
                          <a:latin typeface="Arial" panose="020B0604020202020204" pitchFamily="34" charset="0"/>
                          <a:cs typeface="Arial" panose="020B0604020202020204" pitchFamily="34" charset="0"/>
                        </a:rPr>
                        <a:t>Prediction without Login</a:t>
                      </a:r>
                    </a:p>
                  </a:txBody>
                  <a:tcPr anchor="ctr"/>
                </a:tc>
                <a:tc>
                  <a:txBody>
                    <a:bodyPr/>
                    <a:lstStyle/>
                    <a:p>
                      <a:r>
                        <a:rPr lang="en-IN" sz="900">
                          <a:latin typeface="Arial" panose="020B0604020202020204" pitchFamily="34" charset="0"/>
                          <a:cs typeface="Arial" panose="020B0604020202020204" pitchFamily="34" charset="0"/>
                        </a:rPr>
                        <a:t>Symptoms: valid symptoms</a:t>
                      </a:r>
                    </a:p>
                  </a:txBody>
                  <a:tcPr anchor="ctr"/>
                </a:tc>
                <a:tc>
                  <a:txBody>
                    <a:bodyPr/>
                    <a:lstStyle/>
                    <a:p>
                      <a:r>
                        <a:rPr lang="en-IN" sz="900">
                          <a:latin typeface="Arial" panose="020B0604020202020204" pitchFamily="34" charset="0"/>
                          <a:cs typeface="Arial" panose="020B0604020202020204" pitchFamily="34" charset="0"/>
                        </a:rPr>
                        <a:t>Homepage -&gt; Disease Prediction -&gt; Submit</a:t>
                      </a:r>
                    </a:p>
                  </a:txBody>
                  <a:tcPr anchor="ctr"/>
                </a:tc>
                <a:tc>
                  <a:txBody>
                    <a:bodyPr/>
                    <a:lstStyle/>
                    <a:p>
                      <a:r>
                        <a:rPr lang="en-IN" sz="900">
                          <a:latin typeface="Arial" panose="020B0604020202020204" pitchFamily="34" charset="0"/>
                          <a:cs typeface="Arial" panose="020B0604020202020204" pitchFamily="34" charset="0"/>
                        </a:rPr>
                        <a:t>User should be prompted to log in before receiving a disease prediction.</a:t>
                      </a:r>
                    </a:p>
                  </a:txBody>
                  <a:tcPr anchor="ctr"/>
                </a:tc>
                <a:extLst>
                  <a:ext uri="{0D108BD9-81ED-4DB2-BD59-A6C34878D82A}">
                    <a16:rowId xmlns:a16="http://schemas.microsoft.com/office/drawing/2014/main" val="2772088310"/>
                  </a:ext>
                </a:extLst>
              </a:tr>
              <a:tr h="947584">
                <a:tc>
                  <a:txBody>
                    <a:bodyPr/>
                    <a:lstStyle/>
                    <a:p>
                      <a:r>
                        <a:rPr lang="en-IN" sz="900">
                          <a:latin typeface="Arial" panose="020B0604020202020204" pitchFamily="34" charset="0"/>
                          <a:cs typeface="Arial" panose="020B0604020202020204" pitchFamily="34" charset="0"/>
                        </a:rPr>
                        <a:t>TC4</a:t>
                      </a:r>
                    </a:p>
                  </a:txBody>
                  <a:tcPr anchor="ctr"/>
                </a:tc>
                <a:tc>
                  <a:txBody>
                    <a:bodyPr/>
                    <a:lstStyle/>
                    <a:p>
                      <a:r>
                        <a:rPr lang="en-IN" sz="900">
                          <a:latin typeface="Arial" panose="020B0604020202020204" pitchFamily="34" charset="0"/>
                          <a:cs typeface="Arial" panose="020B0604020202020204" pitchFamily="34" charset="0"/>
                        </a:rPr>
                        <a:t>Disease Prediction</a:t>
                      </a:r>
                    </a:p>
                  </a:txBody>
                  <a:tcPr anchor="ctr"/>
                </a:tc>
                <a:tc>
                  <a:txBody>
                    <a:bodyPr/>
                    <a:lstStyle/>
                    <a:p>
                      <a:r>
                        <a:rPr lang="en-IN" sz="900">
                          <a:latin typeface="Arial" panose="020B0604020202020204" pitchFamily="34" charset="0"/>
                          <a:cs typeface="Arial" panose="020B0604020202020204" pitchFamily="34" charset="0"/>
                        </a:rPr>
                        <a:t>Invalid Symptoms</a:t>
                      </a:r>
                    </a:p>
                  </a:txBody>
                  <a:tcPr anchor="ctr"/>
                </a:tc>
                <a:tc>
                  <a:txBody>
                    <a:bodyPr/>
                    <a:lstStyle/>
                    <a:p>
                      <a:r>
                        <a:rPr lang="en-IN" sz="900">
                          <a:latin typeface="Arial" panose="020B0604020202020204" pitchFamily="34" charset="0"/>
                          <a:cs typeface="Arial" panose="020B0604020202020204" pitchFamily="34" charset="0"/>
                        </a:rPr>
                        <a:t>Email: </a:t>
                      </a:r>
                      <a:r>
                        <a:rPr lang="en-IN" sz="900">
                          <a:latin typeface="Arial" panose="020B0604020202020204" pitchFamily="34" charset="0"/>
                          <a:cs typeface="Arial" panose="020B0604020202020204" pitchFamily="34" charset="0"/>
                          <a:hlinkClick r:id="rId2"/>
                        </a:rPr>
                        <a:t>example@example.com</a:t>
                      </a:r>
                      <a:r>
                        <a:rPr lang="en-IN" sz="900">
                          <a:latin typeface="Arial" panose="020B0604020202020204" pitchFamily="34" charset="0"/>
                          <a:cs typeface="Arial" panose="020B0604020202020204" pitchFamily="34" charset="0"/>
                        </a:rPr>
                        <a:t>, Symptoms: invalid</a:t>
                      </a:r>
                    </a:p>
                  </a:txBody>
                  <a:tcPr anchor="ctr"/>
                </a:tc>
                <a:tc>
                  <a:txBody>
                    <a:bodyPr/>
                    <a:lstStyle/>
                    <a:p>
                      <a:r>
                        <a:rPr lang="en-IN" sz="900" dirty="0">
                          <a:latin typeface="Arial" panose="020B0604020202020204" pitchFamily="34" charset="0"/>
                          <a:cs typeface="Arial" panose="020B0604020202020204" pitchFamily="34" charset="0"/>
                        </a:rPr>
                        <a:t>Homepage -&gt; Login -&gt; Disease Prediction -&gt; Submit</a:t>
                      </a:r>
                    </a:p>
                  </a:txBody>
                  <a:tcPr anchor="ctr"/>
                </a:tc>
                <a:tc>
                  <a:txBody>
                    <a:bodyPr/>
                    <a:lstStyle/>
                    <a:p>
                      <a:r>
                        <a:rPr lang="en-IN" sz="900">
                          <a:latin typeface="Arial" panose="020B0604020202020204" pitchFamily="34" charset="0"/>
                          <a:cs typeface="Arial" panose="020B0604020202020204" pitchFamily="34" charset="0"/>
                        </a:rPr>
                        <a:t>User should see an error message indicating invalid symptoms and suggestions for correcting them.</a:t>
                      </a:r>
                    </a:p>
                  </a:txBody>
                  <a:tcPr anchor="ctr"/>
                </a:tc>
                <a:extLst>
                  <a:ext uri="{0D108BD9-81ED-4DB2-BD59-A6C34878D82A}">
                    <a16:rowId xmlns:a16="http://schemas.microsoft.com/office/drawing/2014/main" val="2538113736"/>
                  </a:ext>
                </a:extLst>
              </a:tr>
              <a:tr h="877339">
                <a:tc>
                  <a:txBody>
                    <a:bodyPr/>
                    <a:lstStyle/>
                    <a:p>
                      <a:r>
                        <a:rPr lang="en-IN" sz="900">
                          <a:latin typeface="Arial" panose="020B0604020202020204" pitchFamily="34" charset="0"/>
                          <a:cs typeface="Arial" panose="020B0604020202020204" pitchFamily="34" charset="0"/>
                        </a:rPr>
                        <a:t>TC5</a:t>
                      </a:r>
                    </a:p>
                  </a:txBody>
                  <a:tcPr anchor="ctr"/>
                </a:tc>
                <a:tc>
                  <a:txBody>
                    <a:bodyPr/>
                    <a:lstStyle/>
                    <a:p>
                      <a:r>
                        <a:rPr lang="en-IN" sz="900">
                          <a:latin typeface="Arial" panose="020B0604020202020204" pitchFamily="34" charset="0"/>
                          <a:cs typeface="Arial" panose="020B0604020202020204" pitchFamily="34" charset="0"/>
                        </a:rPr>
                        <a:t>Disease Info</a:t>
                      </a:r>
                    </a:p>
                  </a:txBody>
                  <a:tcPr anchor="ctr"/>
                </a:tc>
                <a:tc>
                  <a:txBody>
                    <a:bodyPr/>
                    <a:lstStyle/>
                    <a:p>
                      <a:r>
                        <a:rPr lang="en-IN" sz="900">
                          <a:latin typeface="Arial" panose="020B0604020202020204" pitchFamily="34" charset="0"/>
                          <a:cs typeface="Arial" panose="020B0604020202020204" pitchFamily="34" charset="0"/>
                        </a:rPr>
                        <a:t>Access Disease Information</a:t>
                      </a:r>
                    </a:p>
                  </a:txBody>
                  <a:tcPr anchor="ctr"/>
                </a:tc>
                <a:tc>
                  <a:txBody>
                    <a:bodyPr/>
                    <a:lstStyle/>
                    <a:p>
                      <a:r>
                        <a:rPr lang="en-IN" sz="900" dirty="0">
                          <a:latin typeface="Arial" panose="020B0604020202020204" pitchFamily="34" charset="0"/>
                          <a:cs typeface="Arial" panose="020B0604020202020204" pitchFamily="34" charset="0"/>
                        </a:rPr>
                        <a:t>User logged in</a:t>
                      </a:r>
                    </a:p>
                  </a:txBody>
                  <a:tcPr anchor="ctr"/>
                </a:tc>
                <a:tc>
                  <a:txBody>
                    <a:bodyPr/>
                    <a:lstStyle/>
                    <a:p>
                      <a:r>
                        <a:rPr lang="en-IN" sz="900" dirty="0">
                          <a:latin typeface="Arial" panose="020B0604020202020204" pitchFamily="34" charset="0"/>
                          <a:cs typeface="Arial" panose="020B0604020202020204" pitchFamily="34" charset="0"/>
                        </a:rPr>
                        <a:t>Homepage -&gt; Login -&gt; Disease Info</a:t>
                      </a:r>
                    </a:p>
                  </a:txBody>
                  <a:tcPr anchor="ctr"/>
                </a:tc>
                <a:tc>
                  <a:txBody>
                    <a:bodyPr/>
                    <a:lstStyle/>
                    <a:p>
                      <a:r>
                        <a:rPr lang="en-IN" sz="900">
                          <a:latin typeface="Arial" panose="020B0604020202020204" pitchFamily="34" charset="0"/>
                          <a:cs typeface="Arial" panose="020B0604020202020204" pitchFamily="34" charset="0"/>
                        </a:rPr>
                        <a:t>User should be able to view information about various diseases.</a:t>
                      </a:r>
                    </a:p>
                  </a:txBody>
                  <a:tcPr anchor="ctr"/>
                </a:tc>
                <a:extLst>
                  <a:ext uri="{0D108BD9-81ED-4DB2-BD59-A6C34878D82A}">
                    <a16:rowId xmlns:a16="http://schemas.microsoft.com/office/drawing/2014/main" val="2444445467"/>
                  </a:ext>
                </a:extLst>
              </a:tr>
              <a:tr h="1099485">
                <a:tc>
                  <a:txBody>
                    <a:bodyPr/>
                    <a:lstStyle/>
                    <a:p>
                      <a:r>
                        <a:rPr lang="en-IN" sz="900">
                          <a:latin typeface="Arial" panose="020B0604020202020204" pitchFamily="34" charset="0"/>
                          <a:cs typeface="Arial" panose="020B0604020202020204" pitchFamily="34" charset="0"/>
                        </a:rPr>
                        <a:t>TC6</a:t>
                      </a:r>
                    </a:p>
                  </a:txBody>
                  <a:tcPr anchor="ctr"/>
                </a:tc>
                <a:tc>
                  <a:txBody>
                    <a:bodyPr/>
                    <a:lstStyle/>
                    <a:p>
                      <a:r>
                        <a:rPr lang="en-IN" sz="900">
                          <a:latin typeface="Arial" panose="020B0604020202020204" pitchFamily="34" charset="0"/>
                          <a:cs typeface="Arial" panose="020B0604020202020204" pitchFamily="34" charset="0"/>
                        </a:rPr>
                        <a:t>Disease Info</a:t>
                      </a:r>
                    </a:p>
                  </a:txBody>
                  <a:tcPr anchor="ctr"/>
                </a:tc>
                <a:tc>
                  <a:txBody>
                    <a:bodyPr/>
                    <a:lstStyle/>
                    <a:p>
                      <a:r>
                        <a:rPr lang="en-IN" sz="900">
                          <a:latin typeface="Arial" panose="020B0604020202020204" pitchFamily="34" charset="0"/>
                          <a:cs typeface="Arial" panose="020B0604020202020204" pitchFamily="34" charset="0"/>
                        </a:rPr>
                        <a:t>Access Disease Information</a:t>
                      </a:r>
                    </a:p>
                  </a:txBody>
                  <a:tcPr anchor="ctr"/>
                </a:tc>
                <a:tc>
                  <a:txBody>
                    <a:bodyPr/>
                    <a:lstStyle/>
                    <a:p>
                      <a:r>
                        <a:rPr lang="en-IN" sz="900">
                          <a:latin typeface="Arial" panose="020B0604020202020204" pitchFamily="34" charset="0"/>
                          <a:cs typeface="Arial" panose="020B0604020202020204" pitchFamily="34" charset="0"/>
                        </a:rPr>
                        <a:t>User not logged in</a:t>
                      </a:r>
                    </a:p>
                  </a:txBody>
                  <a:tcPr anchor="ctr"/>
                </a:tc>
                <a:tc>
                  <a:txBody>
                    <a:bodyPr/>
                    <a:lstStyle/>
                    <a:p>
                      <a:r>
                        <a:rPr lang="en-IN" sz="900">
                          <a:latin typeface="Arial" panose="020B0604020202020204" pitchFamily="34" charset="0"/>
                          <a:cs typeface="Arial" panose="020B0604020202020204" pitchFamily="34" charset="0"/>
                        </a:rPr>
                        <a:t>Homepage -&gt; Disease Info</a:t>
                      </a:r>
                    </a:p>
                  </a:txBody>
                  <a:tcPr anchor="ctr"/>
                </a:tc>
                <a:tc>
                  <a:txBody>
                    <a:bodyPr/>
                    <a:lstStyle/>
                    <a:p>
                      <a:r>
                        <a:rPr lang="en-IN" sz="900" dirty="0">
                          <a:latin typeface="Arial" panose="020B0604020202020204" pitchFamily="34" charset="0"/>
                          <a:cs typeface="Arial" panose="020B0604020202020204" pitchFamily="34" charset="0"/>
                        </a:rPr>
                        <a:t>User should be prompted to log in to access detailed disease information.</a:t>
                      </a:r>
                    </a:p>
                  </a:txBody>
                  <a:tcPr anchor="ctr"/>
                </a:tc>
                <a:extLst>
                  <a:ext uri="{0D108BD9-81ED-4DB2-BD59-A6C34878D82A}">
                    <a16:rowId xmlns:a16="http://schemas.microsoft.com/office/drawing/2014/main" val="696360133"/>
                  </a:ext>
                </a:extLst>
              </a:tr>
            </a:tbl>
          </a:graphicData>
        </a:graphic>
      </p:graphicFrame>
    </p:spTree>
    <p:extLst>
      <p:ext uri="{BB962C8B-B14F-4D97-AF65-F5344CB8AC3E}">
        <p14:creationId xmlns:p14="http://schemas.microsoft.com/office/powerpoint/2010/main" val="841653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3443DB3-EE8B-3A73-DA08-79313A8D9386}"/>
              </a:ext>
            </a:extLst>
          </p:cNvPr>
          <p:cNvGraphicFramePr>
            <a:graphicFrameLocks noGrp="1"/>
          </p:cNvGraphicFramePr>
          <p:nvPr>
            <p:extLst>
              <p:ext uri="{D42A27DB-BD31-4B8C-83A1-F6EECF244321}">
                <p14:modId xmlns:p14="http://schemas.microsoft.com/office/powerpoint/2010/main" val="1048968788"/>
              </p:ext>
            </p:extLst>
          </p:nvPr>
        </p:nvGraphicFramePr>
        <p:xfrm>
          <a:off x="271955" y="980247"/>
          <a:ext cx="8600089" cy="4995248"/>
        </p:xfrm>
        <a:graphic>
          <a:graphicData uri="http://schemas.openxmlformats.org/drawingml/2006/table">
            <a:tbl>
              <a:tblPr firstRow="1" firstCol="1" bandRow="1">
                <a:tableStyleId>{9BE25183-A0A7-45AD-8701-7D4015A69133}</a:tableStyleId>
              </a:tblPr>
              <a:tblGrid>
                <a:gridCol w="729928">
                  <a:extLst>
                    <a:ext uri="{9D8B030D-6E8A-4147-A177-3AD203B41FA5}">
                      <a16:colId xmlns:a16="http://schemas.microsoft.com/office/drawing/2014/main" val="1404407861"/>
                    </a:ext>
                  </a:extLst>
                </a:gridCol>
                <a:gridCol w="720584">
                  <a:extLst>
                    <a:ext uri="{9D8B030D-6E8A-4147-A177-3AD203B41FA5}">
                      <a16:colId xmlns:a16="http://schemas.microsoft.com/office/drawing/2014/main" val="3000024588"/>
                    </a:ext>
                  </a:extLst>
                </a:gridCol>
                <a:gridCol w="1048322">
                  <a:extLst>
                    <a:ext uri="{9D8B030D-6E8A-4147-A177-3AD203B41FA5}">
                      <a16:colId xmlns:a16="http://schemas.microsoft.com/office/drawing/2014/main" val="522660400"/>
                    </a:ext>
                  </a:extLst>
                </a:gridCol>
                <a:gridCol w="2191407">
                  <a:extLst>
                    <a:ext uri="{9D8B030D-6E8A-4147-A177-3AD203B41FA5}">
                      <a16:colId xmlns:a16="http://schemas.microsoft.com/office/drawing/2014/main" val="1505291717"/>
                    </a:ext>
                  </a:extLst>
                </a:gridCol>
                <a:gridCol w="1529578">
                  <a:extLst>
                    <a:ext uri="{9D8B030D-6E8A-4147-A177-3AD203B41FA5}">
                      <a16:colId xmlns:a16="http://schemas.microsoft.com/office/drawing/2014/main" val="2391225128"/>
                    </a:ext>
                  </a:extLst>
                </a:gridCol>
                <a:gridCol w="2380270">
                  <a:extLst>
                    <a:ext uri="{9D8B030D-6E8A-4147-A177-3AD203B41FA5}">
                      <a16:colId xmlns:a16="http://schemas.microsoft.com/office/drawing/2014/main" val="1548649419"/>
                    </a:ext>
                  </a:extLst>
                </a:gridCol>
              </a:tblGrid>
              <a:tr h="569503">
                <a:tc>
                  <a:txBody>
                    <a:bodyPr/>
                    <a:lstStyle/>
                    <a:p>
                      <a:pPr marL="0" marR="0" algn="l">
                        <a:lnSpc>
                          <a:spcPct val="107000"/>
                        </a:lnSpc>
                        <a:spcBef>
                          <a:spcPts val="0"/>
                        </a:spcBef>
                        <a:spcAft>
                          <a:spcPts val="0"/>
                        </a:spcAft>
                      </a:pPr>
                      <a:r>
                        <a:rPr lang="en-IN" sz="1100" kern="100" dirty="0">
                          <a:effectLst/>
                        </a:rPr>
                        <a:t> </a:t>
                      </a:r>
                      <a:endParaRPr lang="en-US" sz="1100" kern="100" dirty="0">
                        <a:effectLst/>
                      </a:endParaRPr>
                    </a:p>
                    <a:p>
                      <a:pPr marL="0" marR="0" algn="l">
                        <a:lnSpc>
                          <a:spcPct val="107000"/>
                        </a:lnSpc>
                        <a:spcBef>
                          <a:spcPts val="0"/>
                        </a:spcBef>
                        <a:spcAft>
                          <a:spcPts val="0"/>
                        </a:spcAft>
                      </a:pPr>
                      <a:r>
                        <a:rPr lang="en-IN" sz="1100" kern="100" dirty="0">
                          <a:effectLst/>
                        </a:rPr>
                        <a:t>ID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tc>
                <a:tc>
                  <a:txBody>
                    <a:bodyPr/>
                    <a:lstStyle/>
                    <a:p>
                      <a:pPr marL="0" marR="0" algn="l">
                        <a:lnSpc>
                          <a:spcPct val="107000"/>
                        </a:lnSpc>
                        <a:spcBef>
                          <a:spcPts val="0"/>
                        </a:spcBef>
                        <a:spcAft>
                          <a:spcPts val="0"/>
                        </a:spcAft>
                      </a:pPr>
                      <a:r>
                        <a:rPr lang="en-IN" sz="1100" kern="100" dirty="0">
                          <a:effectLst/>
                        </a:rPr>
                        <a:t>Unit of Test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tc>
                <a:tc>
                  <a:txBody>
                    <a:bodyPr/>
                    <a:lstStyle/>
                    <a:p>
                      <a:pPr marL="0" marR="0" algn="l">
                        <a:lnSpc>
                          <a:spcPct val="107000"/>
                        </a:lnSpc>
                        <a:spcBef>
                          <a:spcPts val="0"/>
                        </a:spcBef>
                        <a:spcAft>
                          <a:spcPts val="0"/>
                        </a:spcAft>
                      </a:pPr>
                      <a:r>
                        <a:rPr lang="en-IN" sz="1100" kern="100" dirty="0">
                          <a:effectLst/>
                        </a:rPr>
                        <a:t>Scenario</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tc>
                <a:tc>
                  <a:txBody>
                    <a:bodyPr/>
                    <a:lstStyle/>
                    <a:p>
                      <a:pPr marL="0" marR="0" algn="l">
                        <a:lnSpc>
                          <a:spcPct val="107000"/>
                        </a:lnSpc>
                        <a:spcBef>
                          <a:spcPts val="0"/>
                        </a:spcBef>
                        <a:spcAft>
                          <a:spcPts val="0"/>
                        </a:spcAft>
                      </a:pPr>
                      <a:r>
                        <a:rPr lang="en-IN" sz="1100" kern="100" dirty="0">
                          <a:effectLst/>
                        </a:rPr>
                        <a:t>Test Data</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tc>
                <a:tc>
                  <a:txBody>
                    <a:bodyPr/>
                    <a:lstStyle/>
                    <a:p>
                      <a:pPr marL="0" marR="0" algn="l">
                        <a:lnSpc>
                          <a:spcPct val="107000"/>
                        </a:lnSpc>
                        <a:spcBef>
                          <a:spcPts val="0"/>
                        </a:spcBef>
                        <a:spcAft>
                          <a:spcPts val="0"/>
                        </a:spcAft>
                      </a:pPr>
                      <a:r>
                        <a:rPr lang="en-IN" sz="1100" kern="100" dirty="0">
                          <a:effectLst/>
                        </a:rPr>
                        <a:t>Steps to be Expected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tc>
                <a:tc>
                  <a:txBody>
                    <a:bodyPr/>
                    <a:lstStyle/>
                    <a:p>
                      <a:pPr marL="0" marR="0" algn="ctr">
                        <a:lnSpc>
                          <a:spcPct val="107000"/>
                        </a:lnSpc>
                        <a:spcBef>
                          <a:spcPts val="0"/>
                        </a:spcBef>
                        <a:spcAft>
                          <a:spcPts val="0"/>
                        </a:spcAft>
                      </a:pPr>
                      <a:r>
                        <a:rPr lang="en-IN" sz="1100" kern="100" dirty="0">
                          <a:effectLst/>
                        </a:rPr>
                        <a:t>Expected Result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tc>
                <a:extLst>
                  <a:ext uri="{0D108BD9-81ED-4DB2-BD59-A6C34878D82A}">
                    <a16:rowId xmlns:a16="http://schemas.microsoft.com/office/drawing/2014/main" val="2990191187"/>
                  </a:ext>
                </a:extLst>
              </a:tr>
              <a:tr h="405177">
                <a:tc>
                  <a:txBody>
                    <a:bodyPr/>
                    <a:lstStyle/>
                    <a:p>
                      <a:r>
                        <a:rPr lang="en-IN" sz="900">
                          <a:latin typeface="Arial" panose="020B0604020202020204" pitchFamily="34" charset="0"/>
                          <a:cs typeface="Arial" panose="020B0604020202020204" pitchFamily="34" charset="0"/>
                        </a:rPr>
                        <a:t>TC7</a:t>
                      </a:r>
                    </a:p>
                  </a:txBody>
                  <a:tcPr anchor="ctr"/>
                </a:tc>
                <a:tc>
                  <a:txBody>
                    <a:bodyPr/>
                    <a:lstStyle/>
                    <a:p>
                      <a:r>
                        <a:rPr lang="en-IN" sz="900">
                          <a:latin typeface="Arial" panose="020B0604020202020204" pitchFamily="34" charset="0"/>
                          <a:cs typeface="Arial" panose="020B0604020202020204" pitchFamily="34" charset="0"/>
                        </a:rPr>
                        <a:t>Upload Data</a:t>
                      </a:r>
                    </a:p>
                  </a:txBody>
                  <a:tcPr anchor="ctr"/>
                </a:tc>
                <a:tc>
                  <a:txBody>
                    <a:bodyPr/>
                    <a:lstStyle/>
                    <a:p>
                      <a:r>
                        <a:rPr lang="en-IN" sz="900">
                          <a:latin typeface="Arial" panose="020B0604020202020204" pitchFamily="34" charset="0"/>
                          <a:cs typeface="Arial" panose="020B0604020202020204" pitchFamily="34" charset="0"/>
                        </a:rPr>
                        <a:t>Successful Upload</a:t>
                      </a:r>
                    </a:p>
                  </a:txBody>
                  <a:tcPr anchor="ctr"/>
                </a:tc>
                <a:tc>
                  <a:txBody>
                    <a:bodyPr/>
                    <a:lstStyle/>
                    <a:p>
                      <a:r>
                        <a:rPr lang="en-IN" sz="900">
                          <a:latin typeface="Arial" panose="020B0604020202020204" pitchFamily="34" charset="0"/>
                          <a:cs typeface="Arial" panose="020B0604020202020204" pitchFamily="34" charset="0"/>
                        </a:rPr>
                        <a:t>Email: </a:t>
                      </a:r>
                      <a:r>
                        <a:rPr lang="en-IN" sz="900">
                          <a:latin typeface="Arial" panose="020B0604020202020204" pitchFamily="34" charset="0"/>
                          <a:cs typeface="Arial" panose="020B0604020202020204" pitchFamily="34" charset="0"/>
                          <a:hlinkClick r:id="rId2"/>
                        </a:rPr>
                        <a:t>example@example.com</a:t>
                      </a:r>
                      <a:r>
                        <a:rPr lang="en-IN" sz="900">
                          <a:latin typeface="Arial" panose="020B0604020202020204" pitchFamily="34" charset="0"/>
                          <a:cs typeface="Arial" panose="020B0604020202020204" pitchFamily="34" charset="0"/>
                        </a:rPr>
                        <a:t>, Data: valid file</a:t>
                      </a:r>
                    </a:p>
                  </a:txBody>
                  <a:tcPr anchor="ctr"/>
                </a:tc>
                <a:tc>
                  <a:txBody>
                    <a:bodyPr/>
                    <a:lstStyle/>
                    <a:p>
                      <a:r>
                        <a:rPr lang="en-IN" sz="900">
                          <a:latin typeface="Arial" panose="020B0604020202020204" pitchFamily="34" charset="0"/>
                          <a:cs typeface="Arial" panose="020B0604020202020204" pitchFamily="34" charset="0"/>
                        </a:rPr>
                        <a:t>Homepage -&gt; Login -&gt; Upload Data -&gt; Submit File</a:t>
                      </a:r>
                    </a:p>
                  </a:txBody>
                  <a:tcPr anchor="ctr"/>
                </a:tc>
                <a:tc>
                  <a:txBody>
                    <a:bodyPr/>
                    <a:lstStyle/>
                    <a:p>
                      <a:r>
                        <a:rPr lang="en-IN" sz="900">
                          <a:latin typeface="Arial" panose="020B0604020202020204" pitchFamily="34" charset="0"/>
                          <a:cs typeface="Arial" panose="020B0604020202020204" pitchFamily="34" charset="0"/>
                        </a:rPr>
                        <a:t>User should successfully upload the file and receive a confirmation message.</a:t>
                      </a:r>
                    </a:p>
                  </a:txBody>
                  <a:tcPr anchor="ctr"/>
                </a:tc>
                <a:extLst>
                  <a:ext uri="{0D108BD9-81ED-4DB2-BD59-A6C34878D82A}">
                    <a16:rowId xmlns:a16="http://schemas.microsoft.com/office/drawing/2014/main" val="766629329"/>
                  </a:ext>
                </a:extLst>
              </a:tr>
              <a:tr h="647459">
                <a:tc>
                  <a:txBody>
                    <a:bodyPr/>
                    <a:lstStyle/>
                    <a:p>
                      <a:r>
                        <a:rPr lang="en-IN" sz="900">
                          <a:latin typeface="Arial" panose="020B0604020202020204" pitchFamily="34" charset="0"/>
                          <a:cs typeface="Arial" panose="020B0604020202020204" pitchFamily="34" charset="0"/>
                        </a:rPr>
                        <a:t>TC8</a:t>
                      </a:r>
                    </a:p>
                  </a:txBody>
                  <a:tcPr anchor="ctr"/>
                </a:tc>
                <a:tc>
                  <a:txBody>
                    <a:bodyPr/>
                    <a:lstStyle/>
                    <a:p>
                      <a:r>
                        <a:rPr lang="en-IN" sz="900">
                          <a:latin typeface="Arial" panose="020B0604020202020204" pitchFamily="34" charset="0"/>
                          <a:cs typeface="Arial" panose="020B0604020202020204" pitchFamily="34" charset="0"/>
                        </a:rPr>
                        <a:t>Upload Data</a:t>
                      </a:r>
                    </a:p>
                  </a:txBody>
                  <a:tcPr anchor="ctr"/>
                </a:tc>
                <a:tc>
                  <a:txBody>
                    <a:bodyPr/>
                    <a:lstStyle/>
                    <a:p>
                      <a:r>
                        <a:rPr lang="en-IN" sz="900">
                          <a:latin typeface="Arial" panose="020B0604020202020204" pitchFamily="34" charset="0"/>
                          <a:cs typeface="Arial" panose="020B0604020202020204" pitchFamily="34" charset="0"/>
                        </a:rPr>
                        <a:t>Attempt Upload Without Login</a:t>
                      </a:r>
                    </a:p>
                  </a:txBody>
                  <a:tcPr anchor="ctr"/>
                </a:tc>
                <a:tc>
                  <a:txBody>
                    <a:bodyPr/>
                    <a:lstStyle/>
                    <a:p>
                      <a:r>
                        <a:rPr lang="en-IN" sz="900">
                          <a:latin typeface="Arial" panose="020B0604020202020204" pitchFamily="34" charset="0"/>
                          <a:cs typeface="Arial" panose="020B0604020202020204" pitchFamily="34" charset="0"/>
                        </a:rPr>
                        <a:t>Data: valid file</a:t>
                      </a:r>
                    </a:p>
                  </a:txBody>
                  <a:tcPr anchor="ctr"/>
                </a:tc>
                <a:tc>
                  <a:txBody>
                    <a:bodyPr/>
                    <a:lstStyle/>
                    <a:p>
                      <a:r>
                        <a:rPr lang="en-IN" sz="900">
                          <a:latin typeface="Arial" panose="020B0604020202020204" pitchFamily="34" charset="0"/>
                          <a:cs typeface="Arial" panose="020B0604020202020204" pitchFamily="34" charset="0"/>
                        </a:rPr>
                        <a:t>Homepage -&gt; Upload Data -&gt; Submit File</a:t>
                      </a:r>
                    </a:p>
                  </a:txBody>
                  <a:tcPr anchor="ctr"/>
                </a:tc>
                <a:tc>
                  <a:txBody>
                    <a:bodyPr/>
                    <a:lstStyle/>
                    <a:p>
                      <a:r>
                        <a:rPr lang="en-IN" sz="900">
                          <a:latin typeface="Arial" panose="020B0604020202020204" pitchFamily="34" charset="0"/>
                          <a:cs typeface="Arial" panose="020B0604020202020204" pitchFamily="34" charset="0"/>
                        </a:rPr>
                        <a:t>User should be prompted to log in before uploading data.</a:t>
                      </a:r>
                    </a:p>
                  </a:txBody>
                  <a:tcPr anchor="ctr"/>
                </a:tc>
                <a:extLst>
                  <a:ext uri="{0D108BD9-81ED-4DB2-BD59-A6C34878D82A}">
                    <a16:rowId xmlns:a16="http://schemas.microsoft.com/office/drawing/2014/main" val="3882441460"/>
                  </a:ext>
                </a:extLst>
              </a:tr>
              <a:tr h="542498">
                <a:tc>
                  <a:txBody>
                    <a:bodyPr/>
                    <a:lstStyle/>
                    <a:p>
                      <a:r>
                        <a:rPr lang="en-IN" sz="900">
                          <a:latin typeface="Arial" panose="020B0604020202020204" pitchFamily="34" charset="0"/>
                          <a:cs typeface="Arial" panose="020B0604020202020204" pitchFamily="34" charset="0"/>
                        </a:rPr>
                        <a:t>TC9</a:t>
                      </a:r>
                    </a:p>
                  </a:txBody>
                  <a:tcPr anchor="ctr"/>
                </a:tc>
                <a:tc>
                  <a:txBody>
                    <a:bodyPr/>
                    <a:lstStyle/>
                    <a:p>
                      <a:r>
                        <a:rPr lang="en-IN" sz="900">
                          <a:latin typeface="Arial" panose="020B0604020202020204" pitchFamily="34" charset="0"/>
                          <a:cs typeface="Arial" panose="020B0604020202020204" pitchFamily="34" charset="0"/>
                        </a:rPr>
                        <a:t>Upload Data</a:t>
                      </a:r>
                    </a:p>
                  </a:txBody>
                  <a:tcPr anchor="ctr"/>
                </a:tc>
                <a:tc>
                  <a:txBody>
                    <a:bodyPr/>
                    <a:lstStyle/>
                    <a:p>
                      <a:r>
                        <a:rPr lang="en-IN" sz="900">
                          <a:latin typeface="Arial" panose="020B0604020202020204" pitchFamily="34" charset="0"/>
                          <a:cs typeface="Arial" panose="020B0604020202020204" pitchFamily="34" charset="0"/>
                        </a:rPr>
                        <a:t>Invalid Data File</a:t>
                      </a:r>
                    </a:p>
                  </a:txBody>
                  <a:tcPr anchor="ctr"/>
                </a:tc>
                <a:tc>
                  <a:txBody>
                    <a:bodyPr/>
                    <a:lstStyle/>
                    <a:p>
                      <a:r>
                        <a:rPr lang="en-IN" sz="900">
                          <a:latin typeface="Arial" panose="020B0604020202020204" pitchFamily="34" charset="0"/>
                          <a:cs typeface="Arial" panose="020B0604020202020204" pitchFamily="34" charset="0"/>
                        </a:rPr>
                        <a:t>Email: </a:t>
                      </a:r>
                      <a:r>
                        <a:rPr lang="en-IN" sz="900">
                          <a:latin typeface="Arial" panose="020B0604020202020204" pitchFamily="34" charset="0"/>
                          <a:cs typeface="Arial" panose="020B0604020202020204" pitchFamily="34" charset="0"/>
                          <a:hlinkClick r:id="rId2"/>
                        </a:rPr>
                        <a:t>example@example.com</a:t>
                      </a:r>
                      <a:r>
                        <a:rPr lang="en-IN" sz="900">
                          <a:latin typeface="Arial" panose="020B0604020202020204" pitchFamily="34" charset="0"/>
                          <a:cs typeface="Arial" panose="020B0604020202020204" pitchFamily="34" charset="0"/>
                        </a:rPr>
                        <a:t>, Data: invalid file</a:t>
                      </a:r>
                    </a:p>
                  </a:txBody>
                  <a:tcPr anchor="ctr"/>
                </a:tc>
                <a:tc>
                  <a:txBody>
                    <a:bodyPr/>
                    <a:lstStyle/>
                    <a:p>
                      <a:r>
                        <a:rPr lang="en-IN" sz="900">
                          <a:latin typeface="Arial" panose="020B0604020202020204" pitchFamily="34" charset="0"/>
                          <a:cs typeface="Arial" panose="020B0604020202020204" pitchFamily="34" charset="0"/>
                        </a:rPr>
                        <a:t>Homepage -&gt; Login -&gt; Upload Data -&gt; Submit File</a:t>
                      </a:r>
                    </a:p>
                  </a:txBody>
                  <a:tcPr anchor="ctr"/>
                </a:tc>
                <a:tc>
                  <a:txBody>
                    <a:bodyPr/>
                    <a:lstStyle/>
                    <a:p>
                      <a:r>
                        <a:rPr lang="en-IN" sz="900">
                          <a:latin typeface="Arial" panose="020B0604020202020204" pitchFamily="34" charset="0"/>
                          <a:cs typeface="Arial" panose="020B0604020202020204" pitchFamily="34" charset="0"/>
                        </a:rPr>
                        <a:t>User should see an error message indicating the file is invalid and suggestions for acceptable formats.</a:t>
                      </a:r>
                    </a:p>
                  </a:txBody>
                  <a:tcPr anchor="ctr"/>
                </a:tc>
                <a:extLst>
                  <a:ext uri="{0D108BD9-81ED-4DB2-BD59-A6C34878D82A}">
                    <a16:rowId xmlns:a16="http://schemas.microsoft.com/office/drawing/2014/main" val="881628122"/>
                  </a:ext>
                </a:extLst>
              </a:tr>
              <a:tr h="1366434">
                <a:tc>
                  <a:txBody>
                    <a:bodyPr/>
                    <a:lstStyle/>
                    <a:p>
                      <a:r>
                        <a:rPr lang="en-IN" sz="900">
                          <a:latin typeface="Arial" panose="020B0604020202020204" pitchFamily="34" charset="0"/>
                          <a:cs typeface="Arial" panose="020B0604020202020204" pitchFamily="34" charset="0"/>
                        </a:rPr>
                        <a:t>TC10</a:t>
                      </a:r>
                    </a:p>
                  </a:txBody>
                  <a:tcPr anchor="ctr"/>
                </a:tc>
                <a:tc>
                  <a:txBody>
                    <a:bodyPr/>
                    <a:lstStyle/>
                    <a:p>
                      <a:r>
                        <a:rPr lang="en-IN" sz="900">
                          <a:latin typeface="Arial" panose="020B0604020202020204" pitchFamily="34" charset="0"/>
                          <a:cs typeface="Arial" panose="020B0604020202020204" pitchFamily="34" charset="0"/>
                        </a:rPr>
                        <a:t>Account Management</a:t>
                      </a:r>
                    </a:p>
                  </a:txBody>
                  <a:tcPr anchor="ctr"/>
                </a:tc>
                <a:tc>
                  <a:txBody>
                    <a:bodyPr/>
                    <a:lstStyle/>
                    <a:p>
                      <a:r>
                        <a:rPr lang="en-IN" sz="900">
                          <a:latin typeface="Arial" panose="020B0604020202020204" pitchFamily="34" charset="0"/>
                          <a:cs typeface="Arial" panose="020B0604020202020204" pitchFamily="34" charset="0"/>
                        </a:rPr>
                        <a:t>Forgot Password (Not Logged In)</a:t>
                      </a:r>
                    </a:p>
                  </a:txBody>
                  <a:tcPr anchor="ctr"/>
                </a:tc>
                <a:tc>
                  <a:txBody>
                    <a:bodyPr/>
                    <a:lstStyle/>
                    <a:p>
                      <a:r>
                        <a:rPr lang="en-IN" sz="900">
                          <a:latin typeface="Arial" panose="020B0604020202020204" pitchFamily="34" charset="0"/>
                          <a:cs typeface="Arial" panose="020B0604020202020204" pitchFamily="34" charset="0"/>
                        </a:rPr>
                        <a:t>Click on "Forgot Password" link</a:t>
                      </a:r>
                    </a:p>
                  </a:txBody>
                  <a:tcPr anchor="ctr"/>
                </a:tc>
                <a:tc>
                  <a:txBody>
                    <a:bodyPr/>
                    <a:lstStyle/>
                    <a:p>
                      <a:r>
                        <a:rPr lang="en-IN" sz="900">
                          <a:latin typeface="Arial" panose="020B0604020202020204" pitchFamily="34" charset="0"/>
                          <a:cs typeface="Arial" panose="020B0604020202020204" pitchFamily="34" charset="0"/>
                        </a:rPr>
                        <a:t>Homepage -&gt; Forgot Password</a:t>
                      </a:r>
                    </a:p>
                  </a:txBody>
                  <a:tcPr anchor="ctr"/>
                </a:tc>
                <a:tc>
                  <a:txBody>
                    <a:bodyPr/>
                    <a:lstStyle/>
                    <a:p>
                      <a:r>
                        <a:rPr lang="en-IN" sz="900">
                          <a:latin typeface="Arial" panose="020B0604020202020204" pitchFamily="34" charset="0"/>
                          <a:cs typeface="Arial" panose="020B0604020202020204" pitchFamily="34" charset="0"/>
                        </a:rPr>
                        <a:t>User should be redirected to the password reset page to enter their registered email ID.</a:t>
                      </a:r>
                    </a:p>
                  </a:txBody>
                  <a:tcPr anchor="ctr"/>
                </a:tc>
                <a:extLst>
                  <a:ext uri="{0D108BD9-81ED-4DB2-BD59-A6C34878D82A}">
                    <a16:rowId xmlns:a16="http://schemas.microsoft.com/office/drawing/2014/main" val="1491530690"/>
                  </a:ext>
                </a:extLst>
              </a:tr>
              <a:tr h="1366434">
                <a:tc>
                  <a:txBody>
                    <a:bodyPr/>
                    <a:lstStyle/>
                    <a:p>
                      <a:r>
                        <a:rPr lang="en-IN" sz="900">
                          <a:latin typeface="Arial" panose="020B0604020202020204" pitchFamily="34" charset="0"/>
                          <a:cs typeface="Arial" panose="020B0604020202020204" pitchFamily="34" charset="0"/>
                        </a:rPr>
                        <a:t>TC11</a:t>
                      </a:r>
                    </a:p>
                  </a:txBody>
                  <a:tcPr anchor="ctr"/>
                </a:tc>
                <a:tc>
                  <a:txBody>
                    <a:bodyPr/>
                    <a:lstStyle/>
                    <a:p>
                      <a:r>
                        <a:rPr lang="en-IN" sz="900">
                          <a:latin typeface="Arial" panose="020B0604020202020204" pitchFamily="34" charset="0"/>
                          <a:cs typeface="Arial" panose="020B0604020202020204" pitchFamily="34" charset="0"/>
                        </a:rPr>
                        <a:t>Account Management</a:t>
                      </a:r>
                    </a:p>
                  </a:txBody>
                  <a:tcPr anchor="ctr"/>
                </a:tc>
                <a:tc>
                  <a:txBody>
                    <a:bodyPr/>
                    <a:lstStyle/>
                    <a:p>
                      <a:r>
                        <a:rPr lang="en-IN" sz="900">
                          <a:latin typeface="Arial" panose="020B0604020202020204" pitchFamily="34" charset="0"/>
                          <a:cs typeface="Arial" panose="020B0604020202020204" pitchFamily="34" charset="0"/>
                        </a:rPr>
                        <a:t>Logout</a:t>
                      </a:r>
                    </a:p>
                  </a:txBody>
                  <a:tcPr anchor="ctr"/>
                </a:tc>
                <a:tc>
                  <a:txBody>
                    <a:bodyPr/>
                    <a:lstStyle/>
                    <a:p>
                      <a:r>
                        <a:rPr lang="en-IN" sz="900">
                          <a:latin typeface="Arial" panose="020B0604020202020204" pitchFamily="34" charset="0"/>
                          <a:cs typeface="Arial" panose="020B0604020202020204" pitchFamily="34" charset="0"/>
                        </a:rPr>
                        <a:t>Logged in</a:t>
                      </a:r>
                    </a:p>
                  </a:txBody>
                  <a:tcPr anchor="ctr"/>
                </a:tc>
                <a:tc>
                  <a:txBody>
                    <a:bodyPr/>
                    <a:lstStyle/>
                    <a:p>
                      <a:r>
                        <a:rPr lang="en-IN" sz="900">
                          <a:latin typeface="Arial" panose="020B0604020202020204" pitchFamily="34" charset="0"/>
                          <a:cs typeface="Arial" panose="020B0604020202020204" pitchFamily="34" charset="0"/>
                        </a:rPr>
                        <a:t>Click on "Logout" or "Sign Out"</a:t>
                      </a:r>
                    </a:p>
                  </a:txBody>
                  <a:tcPr anchor="ctr"/>
                </a:tc>
                <a:tc>
                  <a:txBody>
                    <a:bodyPr/>
                    <a:lstStyle/>
                    <a:p>
                      <a:r>
                        <a:rPr lang="en-IN" sz="900" dirty="0">
                          <a:latin typeface="Arial" panose="020B0604020202020204" pitchFamily="34" charset="0"/>
                          <a:cs typeface="Arial" panose="020B0604020202020204" pitchFamily="34" charset="0"/>
                        </a:rPr>
                        <a:t>User should be successfully logged out and redirected to the login page.</a:t>
                      </a:r>
                    </a:p>
                  </a:txBody>
                  <a:tcPr anchor="ctr"/>
                </a:tc>
                <a:extLst>
                  <a:ext uri="{0D108BD9-81ED-4DB2-BD59-A6C34878D82A}">
                    <a16:rowId xmlns:a16="http://schemas.microsoft.com/office/drawing/2014/main" val="18658163"/>
                  </a:ext>
                </a:extLst>
              </a:tr>
            </a:tbl>
          </a:graphicData>
        </a:graphic>
      </p:graphicFrame>
    </p:spTree>
    <p:extLst>
      <p:ext uri="{BB962C8B-B14F-4D97-AF65-F5344CB8AC3E}">
        <p14:creationId xmlns:p14="http://schemas.microsoft.com/office/powerpoint/2010/main" val="984912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D09CE-4579-6E1E-6B9C-20091E961CFB}"/>
              </a:ext>
            </a:extLst>
          </p:cNvPr>
          <p:cNvSpPr>
            <a:spLocks noGrp="1"/>
          </p:cNvSpPr>
          <p:nvPr>
            <p:ph type="title"/>
          </p:nvPr>
        </p:nvSpPr>
        <p:spPr>
          <a:xfrm>
            <a:off x="232266" y="0"/>
            <a:ext cx="7765321" cy="1326321"/>
          </a:xfrm>
        </p:spPr>
        <p:txBody>
          <a:bodyPr/>
          <a:lstStyle/>
          <a:p>
            <a:r>
              <a:rPr lang="en-IN" dirty="0"/>
              <a:t>Metrics</a:t>
            </a:r>
          </a:p>
        </p:txBody>
      </p:sp>
      <p:pic>
        <p:nvPicPr>
          <p:cNvPr id="6" name="Picture 5">
            <a:extLst>
              <a:ext uri="{FF2B5EF4-FFF2-40B4-BE49-F238E27FC236}">
                <a16:creationId xmlns:a16="http://schemas.microsoft.com/office/drawing/2014/main" id="{7D9F7638-FBD9-E15D-8777-0EFE26FC1C25}"/>
              </a:ext>
            </a:extLst>
          </p:cNvPr>
          <p:cNvPicPr>
            <a:picLocks noChangeAspect="1"/>
          </p:cNvPicPr>
          <p:nvPr/>
        </p:nvPicPr>
        <p:blipFill>
          <a:blip r:embed="rId2"/>
          <a:stretch>
            <a:fillRect/>
          </a:stretch>
        </p:blipFill>
        <p:spPr>
          <a:xfrm>
            <a:off x="1739138" y="1233596"/>
            <a:ext cx="5082491" cy="4614722"/>
          </a:xfrm>
          <a:prstGeom prst="rect">
            <a:avLst/>
          </a:prstGeom>
        </p:spPr>
      </p:pic>
    </p:spTree>
    <p:extLst>
      <p:ext uri="{BB962C8B-B14F-4D97-AF65-F5344CB8AC3E}">
        <p14:creationId xmlns:p14="http://schemas.microsoft.com/office/powerpoint/2010/main" val="3117674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DA5B-BFA6-77F7-7E89-E5FD449B742A}"/>
              </a:ext>
            </a:extLst>
          </p:cNvPr>
          <p:cNvSpPr>
            <a:spLocks noGrp="1"/>
          </p:cNvSpPr>
          <p:nvPr>
            <p:ph type="title"/>
          </p:nvPr>
        </p:nvSpPr>
        <p:spPr>
          <a:xfrm>
            <a:off x="364071" y="0"/>
            <a:ext cx="7765321" cy="1326321"/>
          </a:xfrm>
        </p:spPr>
        <p:txBody>
          <a:bodyPr/>
          <a:lstStyle/>
          <a:p>
            <a:r>
              <a:rPr lang="en-US" dirty="0"/>
              <a:t>Burndown chart</a:t>
            </a:r>
            <a:endParaRPr lang="en-IN" dirty="0"/>
          </a:p>
        </p:txBody>
      </p:sp>
      <p:pic>
        <p:nvPicPr>
          <p:cNvPr id="5" name="Picture 4">
            <a:extLst>
              <a:ext uri="{FF2B5EF4-FFF2-40B4-BE49-F238E27FC236}">
                <a16:creationId xmlns:a16="http://schemas.microsoft.com/office/drawing/2014/main" id="{201B44A3-1D85-FFC2-0DA7-4EF76BD7C2F3}"/>
              </a:ext>
            </a:extLst>
          </p:cNvPr>
          <p:cNvPicPr>
            <a:picLocks noChangeAspect="1"/>
          </p:cNvPicPr>
          <p:nvPr/>
        </p:nvPicPr>
        <p:blipFill>
          <a:blip r:embed="rId2"/>
          <a:stretch>
            <a:fillRect/>
          </a:stretch>
        </p:blipFill>
        <p:spPr>
          <a:xfrm>
            <a:off x="81513" y="2009501"/>
            <a:ext cx="8980973" cy="2638699"/>
          </a:xfrm>
          <a:prstGeom prst="rect">
            <a:avLst/>
          </a:prstGeom>
        </p:spPr>
      </p:pic>
    </p:spTree>
    <p:extLst>
      <p:ext uri="{BB962C8B-B14F-4D97-AF65-F5344CB8AC3E}">
        <p14:creationId xmlns:p14="http://schemas.microsoft.com/office/powerpoint/2010/main" val="397169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2E1A-6313-B2F6-1C1C-A4BD0193967F}"/>
              </a:ext>
            </a:extLst>
          </p:cNvPr>
          <p:cNvSpPr>
            <a:spLocks noGrp="1"/>
          </p:cNvSpPr>
          <p:nvPr>
            <p:ph type="title"/>
          </p:nvPr>
        </p:nvSpPr>
        <p:spPr>
          <a:xfrm>
            <a:off x="165283" y="90415"/>
            <a:ext cx="6347713" cy="1320800"/>
          </a:xfrm>
        </p:spPr>
        <p:txBody>
          <a:bodyPr>
            <a:normAutofit/>
          </a:bodyPr>
          <a:lstStyle/>
          <a:p>
            <a:r>
              <a:rPr lang="en-US" dirty="0"/>
              <a:t>Team Members &amp; roles and responsibilities</a:t>
            </a:r>
            <a:endParaRPr lang="en-IN" dirty="0"/>
          </a:p>
        </p:txBody>
      </p:sp>
      <p:sp>
        <p:nvSpPr>
          <p:cNvPr id="4" name="Text Placeholder 3">
            <a:extLst>
              <a:ext uri="{FF2B5EF4-FFF2-40B4-BE49-F238E27FC236}">
                <a16:creationId xmlns:a16="http://schemas.microsoft.com/office/drawing/2014/main" id="{367C2500-FD30-09F2-980E-6331D7D3D520}"/>
              </a:ext>
            </a:extLst>
          </p:cNvPr>
          <p:cNvSpPr>
            <a:spLocks noGrp="1"/>
          </p:cNvSpPr>
          <p:nvPr>
            <p:ph idx="1"/>
          </p:nvPr>
        </p:nvSpPr>
        <p:spPr>
          <a:xfrm>
            <a:off x="-131602" y="1236272"/>
            <a:ext cx="8853858" cy="4993240"/>
          </a:xfrm>
        </p:spPr>
        <p:txBody>
          <a:bodyPr/>
          <a:lstStyle/>
          <a:p>
            <a:pPr marL="131445" indent="0">
              <a:buNone/>
            </a:pPr>
            <a:r>
              <a:rPr lang="en-US" dirty="0"/>
              <a:t> </a:t>
            </a:r>
            <a:endParaRPr lang="en-IN" dirty="0"/>
          </a:p>
        </p:txBody>
      </p:sp>
      <p:pic>
        <p:nvPicPr>
          <p:cNvPr id="6" name="Picture 5">
            <a:extLst>
              <a:ext uri="{FF2B5EF4-FFF2-40B4-BE49-F238E27FC236}">
                <a16:creationId xmlns:a16="http://schemas.microsoft.com/office/drawing/2014/main" id="{98C3CA0E-4C6E-6704-584C-2ED89020C9F5}"/>
              </a:ext>
            </a:extLst>
          </p:cNvPr>
          <p:cNvPicPr>
            <a:picLocks noChangeAspect="1"/>
          </p:cNvPicPr>
          <p:nvPr/>
        </p:nvPicPr>
        <p:blipFill>
          <a:blip r:embed="rId2"/>
          <a:stretch>
            <a:fillRect/>
          </a:stretch>
        </p:blipFill>
        <p:spPr>
          <a:xfrm>
            <a:off x="919100" y="3760894"/>
            <a:ext cx="1577319" cy="1620482"/>
          </a:xfrm>
          <a:prstGeom prst="rect">
            <a:avLst/>
          </a:prstGeom>
        </p:spPr>
      </p:pic>
      <p:pic>
        <p:nvPicPr>
          <p:cNvPr id="8" name="Picture 7">
            <a:extLst>
              <a:ext uri="{FF2B5EF4-FFF2-40B4-BE49-F238E27FC236}">
                <a16:creationId xmlns:a16="http://schemas.microsoft.com/office/drawing/2014/main" id="{0CFE1E6D-74FA-23E5-0BAF-1CCA1C0A652F}"/>
              </a:ext>
            </a:extLst>
          </p:cNvPr>
          <p:cNvPicPr>
            <a:picLocks noChangeAspect="1"/>
          </p:cNvPicPr>
          <p:nvPr/>
        </p:nvPicPr>
        <p:blipFill>
          <a:blip r:embed="rId3"/>
          <a:stretch>
            <a:fillRect/>
          </a:stretch>
        </p:blipFill>
        <p:spPr>
          <a:xfrm>
            <a:off x="6046524" y="1371339"/>
            <a:ext cx="1512093" cy="1502197"/>
          </a:xfrm>
          <a:prstGeom prst="rect">
            <a:avLst/>
          </a:prstGeom>
        </p:spPr>
      </p:pic>
      <p:pic>
        <p:nvPicPr>
          <p:cNvPr id="12" name="Picture 11">
            <a:extLst>
              <a:ext uri="{FF2B5EF4-FFF2-40B4-BE49-F238E27FC236}">
                <a16:creationId xmlns:a16="http://schemas.microsoft.com/office/drawing/2014/main" id="{D82F27B1-29B4-7E3B-E823-A4AA7EB7AD5B}"/>
              </a:ext>
            </a:extLst>
          </p:cNvPr>
          <p:cNvPicPr>
            <a:picLocks noChangeAspect="1"/>
          </p:cNvPicPr>
          <p:nvPr/>
        </p:nvPicPr>
        <p:blipFill>
          <a:blip r:embed="rId4"/>
          <a:stretch>
            <a:fillRect/>
          </a:stretch>
        </p:blipFill>
        <p:spPr>
          <a:xfrm>
            <a:off x="3362954" y="1401359"/>
            <a:ext cx="1417064" cy="1502196"/>
          </a:xfrm>
          <a:prstGeom prst="rect">
            <a:avLst/>
          </a:prstGeom>
        </p:spPr>
      </p:pic>
      <p:pic>
        <p:nvPicPr>
          <p:cNvPr id="16" name="Picture 15">
            <a:extLst>
              <a:ext uri="{FF2B5EF4-FFF2-40B4-BE49-F238E27FC236}">
                <a16:creationId xmlns:a16="http://schemas.microsoft.com/office/drawing/2014/main" id="{BCBB2475-4DA2-8DEE-956B-8D4695C709E3}"/>
              </a:ext>
            </a:extLst>
          </p:cNvPr>
          <p:cNvPicPr>
            <a:picLocks noChangeAspect="1"/>
          </p:cNvPicPr>
          <p:nvPr/>
        </p:nvPicPr>
        <p:blipFill>
          <a:blip r:embed="rId5"/>
          <a:stretch>
            <a:fillRect/>
          </a:stretch>
        </p:blipFill>
        <p:spPr>
          <a:xfrm>
            <a:off x="957038" y="1432615"/>
            <a:ext cx="1577319" cy="1379647"/>
          </a:xfrm>
          <a:prstGeom prst="rect">
            <a:avLst/>
          </a:prstGeom>
        </p:spPr>
      </p:pic>
      <p:pic>
        <p:nvPicPr>
          <p:cNvPr id="18" name="Picture 17">
            <a:extLst>
              <a:ext uri="{FF2B5EF4-FFF2-40B4-BE49-F238E27FC236}">
                <a16:creationId xmlns:a16="http://schemas.microsoft.com/office/drawing/2014/main" id="{EBB4F949-F2FE-AD00-BDFC-9EBDBB40FD66}"/>
              </a:ext>
            </a:extLst>
          </p:cNvPr>
          <p:cNvPicPr>
            <a:picLocks noChangeAspect="1"/>
          </p:cNvPicPr>
          <p:nvPr/>
        </p:nvPicPr>
        <p:blipFill>
          <a:blip r:embed="rId6"/>
          <a:stretch>
            <a:fillRect/>
          </a:stretch>
        </p:blipFill>
        <p:spPr>
          <a:xfrm>
            <a:off x="3412023" y="3760894"/>
            <a:ext cx="1847051" cy="1687860"/>
          </a:xfrm>
          <a:prstGeom prst="rect">
            <a:avLst/>
          </a:prstGeom>
        </p:spPr>
      </p:pic>
      <p:pic>
        <p:nvPicPr>
          <p:cNvPr id="20" name="Picture 19">
            <a:extLst>
              <a:ext uri="{FF2B5EF4-FFF2-40B4-BE49-F238E27FC236}">
                <a16:creationId xmlns:a16="http://schemas.microsoft.com/office/drawing/2014/main" id="{8004DDFE-CA48-B9B6-0F67-8AD591C4EAC8}"/>
              </a:ext>
            </a:extLst>
          </p:cNvPr>
          <p:cNvPicPr>
            <a:picLocks noChangeAspect="1"/>
          </p:cNvPicPr>
          <p:nvPr/>
        </p:nvPicPr>
        <p:blipFill>
          <a:blip r:embed="rId7"/>
          <a:stretch>
            <a:fillRect/>
          </a:stretch>
        </p:blipFill>
        <p:spPr>
          <a:xfrm>
            <a:off x="6226395" y="3814077"/>
            <a:ext cx="1762349" cy="1502197"/>
          </a:xfrm>
          <a:prstGeom prst="rect">
            <a:avLst/>
          </a:prstGeom>
        </p:spPr>
      </p:pic>
      <p:sp>
        <p:nvSpPr>
          <p:cNvPr id="22" name="TextBox 21">
            <a:extLst>
              <a:ext uri="{FF2B5EF4-FFF2-40B4-BE49-F238E27FC236}">
                <a16:creationId xmlns:a16="http://schemas.microsoft.com/office/drawing/2014/main" id="{4F0F693E-4BC1-2151-879C-292835944A65}"/>
              </a:ext>
            </a:extLst>
          </p:cNvPr>
          <p:cNvSpPr txBox="1"/>
          <p:nvPr/>
        </p:nvSpPr>
        <p:spPr>
          <a:xfrm>
            <a:off x="900374" y="2954045"/>
            <a:ext cx="1690646" cy="646331"/>
          </a:xfrm>
          <a:prstGeom prst="rect">
            <a:avLst/>
          </a:prstGeom>
          <a:noFill/>
        </p:spPr>
        <p:txBody>
          <a:bodyPr wrap="square" rtlCol="0">
            <a:spAutoFit/>
          </a:bodyPr>
          <a:lstStyle/>
          <a:p>
            <a:r>
              <a:rPr lang="en-US" dirty="0"/>
              <a:t>  </a:t>
            </a:r>
            <a:r>
              <a:rPr lang="en-US" dirty="0" err="1"/>
              <a:t>Karhik</a:t>
            </a:r>
            <a:r>
              <a:rPr lang="en-US" dirty="0"/>
              <a:t> Sura</a:t>
            </a:r>
          </a:p>
          <a:p>
            <a:r>
              <a:rPr lang="en-US" dirty="0"/>
              <a:t>  (Developer)</a:t>
            </a:r>
            <a:endParaRPr lang="en-IN" dirty="0"/>
          </a:p>
        </p:txBody>
      </p:sp>
      <p:sp>
        <p:nvSpPr>
          <p:cNvPr id="24" name="TextBox 23">
            <a:extLst>
              <a:ext uri="{FF2B5EF4-FFF2-40B4-BE49-F238E27FC236}">
                <a16:creationId xmlns:a16="http://schemas.microsoft.com/office/drawing/2014/main" id="{9D188B8F-297E-6D7B-1E56-45BF37F982EC}"/>
              </a:ext>
            </a:extLst>
          </p:cNvPr>
          <p:cNvSpPr txBox="1"/>
          <p:nvPr/>
        </p:nvSpPr>
        <p:spPr>
          <a:xfrm>
            <a:off x="3339140" y="3077156"/>
            <a:ext cx="1665171" cy="523220"/>
          </a:xfrm>
          <a:prstGeom prst="rect">
            <a:avLst/>
          </a:prstGeom>
          <a:noFill/>
        </p:spPr>
        <p:txBody>
          <a:bodyPr wrap="square" rtlCol="0">
            <a:spAutoFit/>
          </a:bodyPr>
          <a:lstStyle/>
          <a:p>
            <a:r>
              <a:rPr lang="en-IN" sz="1400" b="0" i="0" dirty="0" err="1">
                <a:effectLst/>
                <a:latin typeface="Times New Roman" panose="02020603050405020304" pitchFamily="18" charset="0"/>
                <a:cs typeface="Times New Roman" panose="02020603050405020304" pitchFamily="18" charset="0"/>
              </a:rPr>
              <a:t>Katikam</a:t>
            </a:r>
            <a:r>
              <a:rPr lang="en-IN" sz="1400" b="0" i="0" dirty="0">
                <a:effectLst/>
                <a:latin typeface="Times New Roman" panose="02020603050405020304" pitchFamily="18" charset="0"/>
                <a:cs typeface="Times New Roman" panose="02020603050405020304" pitchFamily="18" charset="0"/>
              </a:rPr>
              <a:t> Priyanka</a:t>
            </a:r>
          </a:p>
          <a:p>
            <a:r>
              <a:rPr lang="en-IN" sz="1400" b="0" i="0" dirty="0">
                <a:effectLst/>
                <a:latin typeface="Times New Roman" panose="02020603050405020304" pitchFamily="18" charset="0"/>
                <a:cs typeface="Times New Roman" panose="02020603050405020304" pitchFamily="18" charset="0"/>
              </a:rPr>
              <a:t>(Model Architect)</a:t>
            </a:r>
            <a:endParaRPr lang="en-IN" dirty="0"/>
          </a:p>
        </p:txBody>
      </p:sp>
      <p:sp>
        <p:nvSpPr>
          <p:cNvPr id="25" name="TextBox 24">
            <a:extLst>
              <a:ext uri="{FF2B5EF4-FFF2-40B4-BE49-F238E27FC236}">
                <a16:creationId xmlns:a16="http://schemas.microsoft.com/office/drawing/2014/main" id="{9E4715AB-06C3-69DE-AC64-1844AC28E367}"/>
              </a:ext>
            </a:extLst>
          </p:cNvPr>
          <p:cNvSpPr txBox="1"/>
          <p:nvPr/>
        </p:nvSpPr>
        <p:spPr>
          <a:xfrm>
            <a:off x="919100" y="5448754"/>
            <a:ext cx="1762149" cy="646331"/>
          </a:xfrm>
          <a:prstGeom prst="rect">
            <a:avLst/>
          </a:prstGeom>
          <a:noFill/>
        </p:spPr>
        <p:txBody>
          <a:bodyPr wrap="none" rtlCol="0">
            <a:spAutoFit/>
          </a:bodyPr>
          <a:lstStyle/>
          <a:p>
            <a:r>
              <a:rPr lang="en-IN" b="0" i="0" dirty="0" err="1">
                <a:effectLst/>
                <a:latin typeface="-apple-system"/>
              </a:rPr>
              <a:t>Tejeshwar</a:t>
            </a:r>
            <a:r>
              <a:rPr lang="en-IN" b="0" i="0" dirty="0">
                <a:effectLst/>
                <a:latin typeface="-apple-system"/>
              </a:rPr>
              <a:t> Reddy</a:t>
            </a:r>
          </a:p>
          <a:p>
            <a:r>
              <a:rPr lang="en-IN" dirty="0">
                <a:latin typeface="-apple-system"/>
              </a:rPr>
              <a:t>     (Developer)</a:t>
            </a:r>
            <a:endParaRPr lang="en-IN" dirty="0"/>
          </a:p>
        </p:txBody>
      </p:sp>
      <p:sp>
        <p:nvSpPr>
          <p:cNvPr id="27" name="TextBox 26">
            <a:extLst>
              <a:ext uri="{FF2B5EF4-FFF2-40B4-BE49-F238E27FC236}">
                <a16:creationId xmlns:a16="http://schemas.microsoft.com/office/drawing/2014/main" id="{DF561BC9-32E8-1ED4-1FCF-F7980AFCE1A6}"/>
              </a:ext>
            </a:extLst>
          </p:cNvPr>
          <p:cNvSpPr txBox="1"/>
          <p:nvPr/>
        </p:nvSpPr>
        <p:spPr>
          <a:xfrm>
            <a:off x="5563728" y="2927912"/>
            <a:ext cx="2817089" cy="738664"/>
          </a:xfrm>
          <a:prstGeom prst="rect">
            <a:avLst/>
          </a:prstGeom>
          <a:noFill/>
        </p:spPr>
        <p:txBody>
          <a:bodyPr wrap="square" rtlCol="0">
            <a:spAutoFit/>
          </a:bodyPr>
          <a:lstStyle/>
          <a:p>
            <a:r>
              <a:rPr lang="en-IN" sz="1400" b="0" i="0" dirty="0">
                <a:effectLst/>
                <a:latin typeface="-apple-system"/>
              </a:rPr>
              <a:t>                     Shiva Sai </a:t>
            </a:r>
          </a:p>
          <a:p>
            <a:pPr algn="ctr"/>
            <a:r>
              <a:rPr lang="en-IN" sz="1400" b="0" i="0" dirty="0">
                <a:effectLst/>
                <a:latin typeface="-apple-system"/>
              </a:rPr>
              <a:t>(Data Acquisition and preprocessing)</a:t>
            </a:r>
            <a:endParaRPr lang="en-IN" sz="1400" dirty="0"/>
          </a:p>
        </p:txBody>
      </p:sp>
      <p:sp>
        <p:nvSpPr>
          <p:cNvPr id="28" name="TextBox 27">
            <a:extLst>
              <a:ext uri="{FF2B5EF4-FFF2-40B4-BE49-F238E27FC236}">
                <a16:creationId xmlns:a16="http://schemas.microsoft.com/office/drawing/2014/main" id="{979B8E9E-8587-6C69-646A-043E48F3CF93}"/>
              </a:ext>
            </a:extLst>
          </p:cNvPr>
          <p:cNvSpPr txBox="1"/>
          <p:nvPr/>
        </p:nvSpPr>
        <p:spPr>
          <a:xfrm>
            <a:off x="6040044" y="5352748"/>
            <a:ext cx="2612895" cy="584775"/>
          </a:xfrm>
          <a:prstGeom prst="rect">
            <a:avLst/>
          </a:prstGeom>
          <a:noFill/>
        </p:spPr>
        <p:txBody>
          <a:bodyPr wrap="none" rtlCol="0">
            <a:spAutoFit/>
          </a:bodyPr>
          <a:lstStyle/>
          <a:p>
            <a:r>
              <a:rPr lang="en-IN" sz="1600" b="0" i="0" dirty="0">
                <a:effectLst/>
                <a:latin typeface="-apple-system"/>
              </a:rPr>
              <a:t>              Tulasi </a:t>
            </a:r>
            <a:r>
              <a:rPr lang="en-IN" sz="1600" b="0" i="0" dirty="0" err="1">
                <a:effectLst/>
                <a:latin typeface="-apple-system"/>
              </a:rPr>
              <a:t>Sherla</a:t>
            </a:r>
            <a:endParaRPr lang="en-IN" sz="1600" b="0" i="0" dirty="0">
              <a:effectLst/>
              <a:latin typeface="-apple-system"/>
            </a:endParaRPr>
          </a:p>
          <a:p>
            <a:r>
              <a:rPr lang="en-IN" sz="1600" dirty="0">
                <a:latin typeface="-apple-system"/>
              </a:rPr>
              <a:t>(Model trainer and Validator)</a:t>
            </a:r>
            <a:endParaRPr lang="en-IN" sz="1600" dirty="0"/>
          </a:p>
        </p:txBody>
      </p:sp>
      <p:sp>
        <p:nvSpPr>
          <p:cNvPr id="29" name="TextBox 28">
            <a:extLst>
              <a:ext uri="{FF2B5EF4-FFF2-40B4-BE49-F238E27FC236}">
                <a16:creationId xmlns:a16="http://schemas.microsoft.com/office/drawing/2014/main" id="{D088F6EF-6D1F-F3E5-F655-B9DD111123A2}"/>
              </a:ext>
            </a:extLst>
          </p:cNvPr>
          <p:cNvSpPr txBox="1"/>
          <p:nvPr/>
        </p:nvSpPr>
        <p:spPr>
          <a:xfrm>
            <a:off x="2917604" y="5414961"/>
            <a:ext cx="2957156" cy="615553"/>
          </a:xfrm>
          <a:prstGeom prst="rect">
            <a:avLst/>
          </a:prstGeom>
          <a:noFill/>
        </p:spPr>
        <p:txBody>
          <a:bodyPr wrap="none" rtlCol="0">
            <a:spAutoFit/>
          </a:bodyPr>
          <a:lstStyle/>
          <a:p>
            <a:r>
              <a:rPr lang="en-IN" b="0" i="0" dirty="0">
                <a:effectLst/>
                <a:latin typeface="-apple-system"/>
              </a:rPr>
              <a:t>   </a:t>
            </a:r>
            <a:r>
              <a:rPr lang="en-IN" sz="1600" b="0" i="0" dirty="0">
                <a:effectLst/>
                <a:latin typeface="-apple-system"/>
              </a:rPr>
              <a:t>Neelima </a:t>
            </a:r>
            <a:r>
              <a:rPr lang="en-IN" sz="1600" b="0" i="0" dirty="0" err="1">
                <a:effectLst/>
                <a:latin typeface="-apple-system"/>
              </a:rPr>
              <a:t>Marepalli</a:t>
            </a:r>
            <a:endParaRPr lang="en-IN" sz="1600" b="0" i="0" dirty="0">
              <a:effectLst/>
              <a:latin typeface="-apple-system"/>
            </a:endParaRPr>
          </a:p>
          <a:p>
            <a:r>
              <a:rPr lang="en-IN" sz="1600" dirty="0">
                <a:latin typeface="-apple-system"/>
              </a:rPr>
              <a:t>(Scrum Master &amp; Quality Analyst)</a:t>
            </a:r>
            <a:endParaRPr lang="en-IN" sz="1600" dirty="0"/>
          </a:p>
        </p:txBody>
      </p:sp>
    </p:spTree>
    <p:extLst>
      <p:ext uri="{BB962C8B-B14F-4D97-AF65-F5344CB8AC3E}">
        <p14:creationId xmlns:p14="http://schemas.microsoft.com/office/powerpoint/2010/main" val="3978733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F127-0EE4-0A73-A216-DEF07C6EA233}"/>
              </a:ext>
            </a:extLst>
          </p:cNvPr>
          <p:cNvSpPr>
            <a:spLocks noGrp="1"/>
          </p:cNvSpPr>
          <p:nvPr>
            <p:ph type="title"/>
          </p:nvPr>
        </p:nvSpPr>
        <p:spPr>
          <a:xfrm>
            <a:off x="0" y="0"/>
            <a:ext cx="7765321" cy="1326321"/>
          </a:xfrm>
        </p:spPr>
        <p:txBody>
          <a:bodyPr/>
          <a:lstStyle/>
          <a:p>
            <a:r>
              <a:rPr lang="en-IN" dirty="0">
                <a:solidFill>
                  <a:schemeClr val="tx1">
                    <a:lumMod val="65000"/>
                    <a:lumOff val="35000"/>
                  </a:schemeClr>
                </a:solidFill>
              </a:rPr>
              <a:t>Retrospective</a:t>
            </a:r>
          </a:p>
        </p:txBody>
      </p:sp>
      <p:sp>
        <p:nvSpPr>
          <p:cNvPr id="4" name="Text Placeholder 3">
            <a:extLst>
              <a:ext uri="{FF2B5EF4-FFF2-40B4-BE49-F238E27FC236}">
                <a16:creationId xmlns:a16="http://schemas.microsoft.com/office/drawing/2014/main" id="{A24EF989-9D59-A219-4F62-4A1CF3D63C7D}"/>
              </a:ext>
            </a:extLst>
          </p:cNvPr>
          <p:cNvSpPr>
            <a:spLocks noGrp="1"/>
          </p:cNvSpPr>
          <p:nvPr>
            <p:ph idx="1"/>
          </p:nvPr>
        </p:nvSpPr>
        <p:spPr>
          <a:xfrm>
            <a:off x="587028" y="1172436"/>
            <a:ext cx="7772400" cy="5410200"/>
          </a:xfrm>
        </p:spPr>
        <p:txBody>
          <a:bodyPr>
            <a:normAutofit/>
          </a:bodyPr>
          <a:lstStyle/>
          <a:p>
            <a:pPr marL="588645" lvl="1" indent="0">
              <a:buNone/>
            </a:pPr>
            <a:r>
              <a:rPr lang="en-US" sz="1800" b="1" dirty="0"/>
              <a:t>What went well?</a:t>
            </a:r>
          </a:p>
          <a:p>
            <a:pPr marL="588645" lvl="1" indent="0">
              <a:buNone/>
            </a:pPr>
            <a:r>
              <a:rPr lang="en-US" sz="1800" dirty="0"/>
              <a:t>▪ We as a team have planned to keep our objective simple to finish and produce what was expected.</a:t>
            </a:r>
          </a:p>
          <a:p>
            <a:pPr marL="588645" lvl="1" indent="0">
              <a:buNone/>
            </a:pPr>
            <a:r>
              <a:rPr lang="en-US" sz="1800" dirty="0"/>
              <a:t>▪ Team had good time working together.</a:t>
            </a:r>
          </a:p>
          <a:p>
            <a:pPr marL="588645" lvl="1" indent="0">
              <a:buNone/>
            </a:pPr>
            <a:r>
              <a:rPr lang="en-US" sz="1800" dirty="0"/>
              <a:t>▪ Active response from team to get involved in tasks with clear thoughts.</a:t>
            </a:r>
          </a:p>
          <a:p>
            <a:pPr marL="588645" lvl="1" indent="0">
              <a:buNone/>
            </a:pPr>
            <a:r>
              <a:rPr lang="en-US" sz="1800" dirty="0"/>
              <a:t>▪ The key was participation and motivation to complete task in time and every member knew what they had to do.</a:t>
            </a:r>
          </a:p>
          <a:p>
            <a:pPr marL="588645" lvl="1" indent="0">
              <a:buNone/>
            </a:pPr>
            <a:r>
              <a:rPr lang="en-US" sz="1800" dirty="0"/>
              <a:t>▪ We had several discussion sessions.</a:t>
            </a:r>
          </a:p>
          <a:p>
            <a:pPr marL="588645" lvl="1" indent="0">
              <a:buNone/>
            </a:pPr>
            <a:r>
              <a:rPr lang="en-US" sz="1800" dirty="0"/>
              <a:t>▪ Overall, every meeting session is effectively used to gain progress and complete sprint on time.</a:t>
            </a:r>
            <a:endParaRPr lang="en-IN" sz="1800" dirty="0"/>
          </a:p>
        </p:txBody>
      </p:sp>
    </p:spTree>
    <p:extLst>
      <p:ext uri="{BB962C8B-B14F-4D97-AF65-F5344CB8AC3E}">
        <p14:creationId xmlns:p14="http://schemas.microsoft.com/office/powerpoint/2010/main" val="3984329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2AF6E44-66D0-D29F-5C4E-B960F625EAF1}"/>
              </a:ext>
            </a:extLst>
          </p:cNvPr>
          <p:cNvSpPr>
            <a:spLocks noGrp="1"/>
          </p:cNvSpPr>
          <p:nvPr>
            <p:ph idx="1"/>
          </p:nvPr>
        </p:nvSpPr>
        <p:spPr>
          <a:xfrm>
            <a:off x="685800" y="1773909"/>
            <a:ext cx="7772400" cy="2696491"/>
          </a:xfrm>
        </p:spPr>
        <p:txBody>
          <a:bodyPr>
            <a:normAutofit/>
          </a:bodyPr>
          <a:lstStyle/>
          <a:p>
            <a:pPr marL="131445" indent="0">
              <a:buNone/>
            </a:pPr>
            <a:r>
              <a:rPr lang="en-US" sz="1800" b="1" dirty="0"/>
              <a:t>What Could Be Improved?</a:t>
            </a:r>
          </a:p>
          <a:p>
            <a:r>
              <a:rPr lang="en-US" sz="1800" dirty="0"/>
              <a:t>We frequently try to communicate to discuss about project and advancements even after the sprint completion.</a:t>
            </a:r>
          </a:p>
          <a:p>
            <a:r>
              <a:rPr lang="en-US" sz="1800" dirty="0"/>
              <a:t> Setting up time limit for the tasks and learning from previous semester student’s sprints performance to make improvements and where can we be better.</a:t>
            </a:r>
          </a:p>
          <a:p>
            <a:endParaRPr lang="en-US" sz="1800" dirty="0"/>
          </a:p>
        </p:txBody>
      </p:sp>
    </p:spTree>
    <p:extLst>
      <p:ext uri="{BB962C8B-B14F-4D97-AF65-F5344CB8AC3E}">
        <p14:creationId xmlns:p14="http://schemas.microsoft.com/office/powerpoint/2010/main" val="2650318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EFC19A-2B4C-DCC7-8A74-FB0084302EA7}"/>
              </a:ext>
            </a:extLst>
          </p:cNvPr>
          <p:cNvSpPr>
            <a:spLocks noGrp="1"/>
          </p:cNvSpPr>
          <p:nvPr>
            <p:ph idx="1"/>
          </p:nvPr>
        </p:nvSpPr>
        <p:spPr/>
        <p:txBody>
          <a:bodyPr/>
          <a:lstStyle/>
          <a:p>
            <a:endParaRPr lang="en-IN" dirty="0"/>
          </a:p>
        </p:txBody>
      </p:sp>
      <p:sp>
        <p:nvSpPr>
          <p:cNvPr id="7" name="TextBox 6">
            <a:extLst>
              <a:ext uri="{FF2B5EF4-FFF2-40B4-BE49-F238E27FC236}">
                <a16:creationId xmlns:a16="http://schemas.microsoft.com/office/drawing/2014/main" id="{B4B98AEB-BEA5-8AA1-920C-9FBFEC1E4833}"/>
              </a:ext>
            </a:extLst>
          </p:cNvPr>
          <p:cNvSpPr txBox="1"/>
          <p:nvPr/>
        </p:nvSpPr>
        <p:spPr>
          <a:xfrm>
            <a:off x="196344" y="293417"/>
            <a:ext cx="7526867" cy="523220"/>
          </a:xfrm>
          <a:prstGeom prst="rect">
            <a:avLst/>
          </a:prstGeom>
          <a:noFill/>
        </p:spPr>
        <p:txBody>
          <a:bodyPr wrap="square" rtlCol="0">
            <a:spAutoFit/>
          </a:bodyPr>
          <a:lstStyle/>
          <a:p>
            <a:r>
              <a:rPr lang="en-US" sz="2800" b="1" dirty="0">
                <a:solidFill>
                  <a:schemeClr val="tx1"/>
                </a:solidFill>
                <a:latin typeface="Times New Roman" panose="02020603050405020304" pitchFamily="18" charset="0"/>
                <a:cs typeface="Times New Roman" panose="02020603050405020304" pitchFamily="18" charset="0"/>
              </a:rPr>
              <a:t>PROJECT DEMO SPRINT 3</a:t>
            </a:r>
            <a:endParaRPr lang="en-IN" sz="2800" dirty="0"/>
          </a:p>
        </p:txBody>
      </p:sp>
      <p:pic>
        <p:nvPicPr>
          <p:cNvPr id="10" name="Picture 9">
            <a:extLst>
              <a:ext uri="{FF2B5EF4-FFF2-40B4-BE49-F238E27FC236}">
                <a16:creationId xmlns:a16="http://schemas.microsoft.com/office/drawing/2014/main" id="{A5624AB7-BF2C-71E7-F249-10B03857C428}"/>
              </a:ext>
            </a:extLst>
          </p:cNvPr>
          <p:cNvPicPr>
            <a:picLocks noChangeAspect="1"/>
          </p:cNvPicPr>
          <p:nvPr/>
        </p:nvPicPr>
        <p:blipFill>
          <a:blip r:embed="rId2"/>
          <a:stretch>
            <a:fillRect/>
          </a:stretch>
        </p:blipFill>
        <p:spPr>
          <a:xfrm>
            <a:off x="196344" y="1341922"/>
            <a:ext cx="8490456" cy="4602162"/>
          </a:xfrm>
          <a:prstGeom prst="rect">
            <a:avLst/>
          </a:prstGeom>
        </p:spPr>
      </p:pic>
    </p:spTree>
    <p:extLst>
      <p:ext uri="{BB962C8B-B14F-4D97-AF65-F5344CB8AC3E}">
        <p14:creationId xmlns:p14="http://schemas.microsoft.com/office/powerpoint/2010/main" val="3335728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A793-0663-704C-DD51-9F726815CE0D}"/>
              </a:ext>
            </a:extLst>
          </p:cNvPr>
          <p:cNvSpPr>
            <a:spLocks noGrp="1"/>
          </p:cNvSpPr>
          <p:nvPr>
            <p:ph type="title"/>
          </p:nvPr>
        </p:nvSpPr>
        <p:spPr>
          <a:xfrm>
            <a:off x="751823" y="0"/>
            <a:ext cx="6347713" cy="1320800"/>
          </a:xfrm>
        </p:spPr>
        <p:txBody>
          <a:bodyPr/>
          <a:lstStyle/>
          <a:p>
            <a:r>
              <a:rPr lang="en-IN" dirty="0"/>
              <a:t>This is how our home page looks like</a:t>
            </a:r>
          </a:p>
        </p:txBody>
      </p:sp>
      <p:pic>
        <p:nvPicPr>
          <p:cNvPr id="6" name="Picture 5">
            <a:extLst>
              <a:ext uri="{FF2B5EF4-FFF2-40B4-BE49-F238E27FC236}">
                <a16:creationId xmlns:a16="http://schemas.microsoft.com/office/drawing/2014/main" id="{C42EE0DA-43B7-4EF0-E921-342BE274C56C}"/>
              </a:ext>
            </a:extLst>
          </p:cNvPr>
          <p:cNvPicPr>
            <a:picLocks noChangeAspect="1"/>
          </p:cNvPicPr>
          <p:nvPr/>
        </p:nvPicPr>
        <p:blipFill>
          <a:blip r:embed="rId2"/>
          <a:stretch>
            <a:fillRect/>
          </a:stretch>
        </p:blipFill>
        <p:spPr>
          <a:xfrm>
            <a:off x="310635" y="1080186"/>
            <a:ext cx="8522729" cy="5205548"/>
          </a:xfrm>
          <a:prstGeom prst="rect">
            <a:avLst/>
          </a:prstGeom>
        </p:spPr>
      </p:pic>
    </p:spTree>
    <p:extLst>
      <p:ext uri="{BB962C8B-B14F-4D97-AF65-F5344CB8AC3E}">
        <p14:creationId xmlns:p14="http://schemas.microsoft.com/office/powerpoint/2010/main" val="811432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037D-ADBE-85B7-E640-6E99EA07347B}"/>
              </a:ext>
            </a:extLst>
          </p:cNvPr>
          <p:cNvSpPr>
            <a:spLocks noGrp="1"/>
          </p:cNvSpPr>
          <p:nvPr>
            <p:ph type="title"/>
          </p:nvPr>
        </p:nvSpPr>
        <p:spPr>
          <a:xfrm>
            <a:off x="961887" y="67479"/>
            <a:ext cx="6347713" cy="1320800"/>
          </a:xfrm>
        </p:spPr>
        <p:txBody>
          <a:bodyPr/>
          <a:lstStyle/>
          <a:p>
            <a:r>
              <a:rPr lang="en-IN" dirty="0"/>
              <a:t>Customers can able to upload picture here</a:t>
            </a:r>
          </a:p>
        </p:txBody>
      </p:sp>
      <p:sp>
        <p:nvSpPr>
          <p:cNvPr id="4" name="Slide Number Placeholder 3">
            <a:extLst>
              <a:ext uri="{FF2B5EF4-FFF2-40B4-BE49-F238E27FC236}">
                <a16:creationId xmlns:a16="http://schemas.microsoft.com/office/drawing/2014/main" id="{09BCE13C-783D-5B87-2695-9C650ED21C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8" name="Picture 7">
            <a:extLst>
              <a:ext uri="{FF2B5EF4-FFF2-40B4-BE49-F238E27FC236}">
                <a16:creationId xmlns:a16="http://schemas.microsoft.com/office/drawing/2014/main" id="{836710EA-997C-BE19-642D-822E99E05E99}"/>
              </a:ext>
            </a:extLst>
          </p:cNvPr>
          <p:cNvPicPr>
            <a:picLocks noChangeAspect="1"/>
          </p:cNvPicPr>
          <p:nvPr/>
        </p:nvPicPr>
        <p:blipFill>
          <a:blip r:embed="rId2"/>
          <a:stretch>
            <a:fillRect/>
          </a:stretch>
        </p:blipFill>
        <p:spPr>
          <a:xfrm>
            <a:off x="221068" y="1252631"/>
            <a:ext cx="8229600" cy="4890247"/>
          </a:xfrm>
          <a:prstGeom prst="rect">
            <a:avLst/>
          </a:prstGeom>
        </p:spPr>
      </p:pic>
    </p:spTree>
    <p:extLst>
      <p:ext uri="{BB962C8B-B14F-4D97-AF65-F5344CB8AC3E}">
        <p14:creationId xmlns:p14="http://schemas.microsoft.com/office/powerpoint/2010/main" val="1855600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A0F0-C04C-7B46-B6F1-5F3BC73CF7DD}"/>
              </a:ext>
            </a:extLst>
          </p:cNvPr>
          <p:cNvSpPr>
            <a:spLocks noGrp="1"/>
          </p:cNvSpPr>
          <p:nvPr>
            <p:ph type="title"/>
          </p:nvPr>
        </p:nvSpPr>
        <p:spPr>
          <a:xfrm>
            <a:off x="331120" y="131806"/>
            <a:ext cx="7765321" cy="1326321"/>
          </a:xfrm>
        </p:spPr>
        <p:txBody>
          <a:bodyPr/>
          <a:lstStyle/>
          <a:p>
            <a:r>
              <a:rPr lang="en-IN" dirty="0"/>
              <a:t>Customers getting prediction for their image</a:t>
            </a:r>
            <a:endParaRPr lang="en-US" dirty="0"/>
          </a:p>
        </p:txBody>
      </p:sp>
      <p:sp>
        <p:nvSpPr>
          <p:cNvPr id="4" name="Slide Number Placeholder 3">
            <a:extLst>
              <a:ext uri="{FF2B5EF4-FFF2-40B4-BE49-F238E27FC236}">
                <a16:creationId xmlns:a16="http://schemas.microsoft.com/office/drawing/2014/main" id="{05C3856C-9EB7-C96C-6F34-91CA265C7F0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6" name="Picture 5" descr="A screenshot of a computer&#10;&#10;Description automatically generated">
            <a:extLst>
              <a:ext uri="{FF2B5EF4-FFF2-40B4-BE49-F238E27FC236}">
                <a16:creationId xmlns:a16="http://schemas.microsoft.com/office/drawing/2014/main" id="{D8001C07-F1AB-1C2D-40D2-15F3F306FDBF}"/>
              </a:ext>
            </a:extLst>
          </p:cNvPr>
          <p:cNvPicPr>
            <a:picLocks noChangeAspect="1"/>
          </p:cNvPicPr>
          <p:nvPr/>
        </p:nvPicPr>
        <p:blipFill>
          <a:blip r:embed="rId2"/>
          <a:stretch>
            <a:fillRect/>
          </a:stretch>
        </p:blipFill>
        <p:spPr>
          <a:xfrm>
            <a:off x="469556" y="1658551"/>
            <a:ext cx="7772400" cy="3810635"/>
          </a:xfrm>
          <a:prstGeom prst="rect">
            <a:avLst/>
          </a:prstGeom>
        </p:spPr>
      </p:pic>
    </p:spTree>
    <p:extLst>
      <p:ext uri="{BB962C8B-B14F-4D97-AF65-F5344CB8AC3E}">
        <p14:creationId xmlns:p14="http://schemas.microsoft.com/office/powerpoint/2010/main" val="3723288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172B8F-B2B2-3AAD-AE71-03E84E88D00D}"/>
              </a:ext>
            </a:extLst>
          </p:cNvPr>
          <p:cNvPicPr>
            <a:picLocks noChangeAspect="1"/>
          </p:cNvPicPr>
          <p:nvPr/>
        </p:nvPicPr>
        <p:blipFill>
          <a:blip r:embed="rId2"/>
          <a:stretch>
            <a:fillRect/>
          </a:stretch>
        </p:blipFill>
        <p:spPr>
          <a:xfrm>
            <a:off x="671107" y="1621864"/>
            <a:ext cx="7258756" cy="4083050"/>
          </a:xfrm>
          <a:prstGeom prst="rect">
            <a:avLst/>
          </a:prstGeom>
        </p:spPr>
      </p:pic>
      <p:sp>
        <p:nvSpPr>
          <p:cNvPr id="7" name="TextBox 6">
            <a:extLst>
              <a:ext uri="{FF2B5EF4-FFF2-40B4-BE49-F238E27FC236}">
                <a16:creationId xmlns:a16="http://schemas.microsoft.com/office/drawing/2014/main" id="{BBFAB590-5C6C-D8E0-D546-80C8E96296BE}"/>
              </a:ext>
            </a:extLst>
          </p:cNvPr>
          <p:cNvSpPr txBox="1"/>
          <p:nvPr/>
        </p:nvSpPr>
        <p:spPr>
          <a:xfrm>
            <a:off x="774700" y="495300"/>
            <a:ext cx="7051570" cy="707886"/>
          </a:xfrm>
          <a:prstGeom prst="rect">
            <a:avLst/>
          </a:prstGeom>
          <a:noFill/>
        </p:spPr>
        <p:txBody>
          <a:bodyPr wrap="square">
            <a:spAutoFit/>
          </a:bodyPr>
          <a:lstStyle/>
          <a:p>
            <a:r>
              <a:rPr lang="en-US" sz="4000" b="1" dirty="0">
                <a:solidFill>
                  <a:schemeClr val="tx1"/>
                </a:solidFill>
                <a:latin typeface="Times New Roman" panose="02020603050405020304" pitchFamily="18" charset="0"/>
                <a:cs typeface="Times New Roman" panose="02020603050405020304" pitchFamily="18" charset="0"/>
              </a:rPr>
              <a:t>API</a:t>
            </a:r>
            <a:endParaRPr lang="en-US" sz="4000" dirty="0"/>
          </a:p>
        </p:txBody>
      </p:sp>
    </p:spTree>
    <p:extLst>
      <p:ext uri="{BB962C8B-B14F-4D97-AF65-F5344CB8AC3E}">
        <p14:creationId xmlns:p14="http://schemas.microsoft.com/office/powerpoint/2010/main" val="373533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51C8-BF5C-10E9-9FFF-9D8956F440BD}"/>
              </a:ext>
            </a:extLst>
          </p:cNvPr>
          <p:cNvSpPr>
            <a:spLocks noGrp="1"/>
          </p:cNvSpPr>
          <p:nvPr>
            <p:ph type="title"/>
          </p:nvPr>
        </p:nvSpPr>
        <p:spPr>
          <a:xfrm>
            <a:off x="825843" y="639402"/>
            <a:ext cx="6347713" cy="1320800"/>
          </a:xfrm>
        </p:spPr>
        <p:txBody>
          <a:bodyPr/>
          <a:lstStyle/>
          <a:p>
            <a:r>
              <a:rPr lang="en-US" dirty="0"/>
              <a:t>WIKI Page</a:t>
            </a:r>
            <a:endParaRPr lang="en-IN" dirty="0"/>
          </a:p>
        </p:txBody>
      </p:sp>
      <p:sp>
        <p:nvSpPr>
          <p:cNvPr id="4" name="Text Placeholder 3">
            <a:extLst>
              <a:ext uri="{FF2B5EF4-FFF2-40B4-BE49-F238E27FC236}">
                <a16:creationId xmlns:a16="http://schemas.microsoft.com/office/drawing/2014/main" id="{C4ABDFA5-3EBD-BBCD-7933-83361C7DBA2D}"/>
              </a:ext>
            </a:extLst>
          </p:cNvPr>
          <p:cNvSpPr>
            <a:spLocks noGrp="1"/>
          </p:cNvSpPr>
          <p:nvPr>
            <p:ph idx="1"/>
          </p:nvPr>
        </p:nvSpPr>
        <p:spPr>
          <a:xfrm>
            <a:off x="381000" y="2374900"/>
            <a:ext cx="8382000" cy="1651000"/>
          </a:xfrm>
        </p:spPr>
        <p:txBody>
          <a:bodyPr>
            <a:normAutofit/>
          </a:bodyPr>
          <a:lstStyle/>
          <a:p>
            <a:pPr marL="131445" indent="0">
              <a:buNone/>
            </a:pPr>
            <a:r>
              <a:rPr lang="en-IN" dirty="0"/>
              <a:t>https://github.com/surakarthi/Group-2-Cs-691/wiki/Welcome-to-the-Group%E2%80%902%E2%80%90Cs%E2%80%90691-wiki!</a:t>
            </a:r>
          </a:p>
        </p:txBody>
      </p:sp>
    </p:spTree>
    <p:extLst>
      <p:ext uri="{BB962C8B-B14F-4D97-AF65-F5344CB8AC3E}">
        <p14:creationId xmlns:p14="http://schemas.microsoft.com/office/powerpoint/2010/main" val="1232194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408766" y="1315470"/>
            <a:ext cx="7772400" cy="2650306"/>
          </a:xfrm>
          <a:prstGeom prst="rect">
            <a:avLst/>
          </a:prstGeom>
          <a:noFill/>
          <a:ln>
            <a:noFill/>
          </a:ln>
        </p:spPr>
        <p:txBody>
          <a:bodyPr spcFirstLastPara="1" wrap="square" lIns="91425" tIns="45700" rIns="91425" bIns="91425" anchor="b" anchorCtr="0">
            <a:noAutofit/>
          </a:bodyPr>
          <a:lstStyle/>
          <a:p>
            <a:pPr marL="0" lvl="0" indent="0" algn="ctr" rtl="0">
              <a:spcBef>
                <a:spcPts val="0"/>
              </a:spcBef>
              <a:spcAft>
                <a:spcPts val="0"/>
              </a:spcAft>
              <a:buClr>
                <a:schemeClr val="dk2"/>
              </a:buClr>
              <a:buSzPts val="6000"/>
              <a:buFont typeface="Libre Franklin"/>
              <a:buNone/>
            </a:pPr>
            <a:br>
              <a:rPr lang="en-US" sz="6000" b="1" dirty="0">
                <a:solidFill>
                  <a:schemeClr val="tx1">
                    <a:lumMod val="65000"/>
                    <a:lumOff val="35000"/>
                  </a:schemeClr>
                </a:solidFill>
              </a:rPr>
            </a:br>
            <a:br>
              <a:rPr lang="en-US" sz="6000" b="1" dirty="0">
                <a:solidFill>
                  <a:schemeClr val="tx1">
                    <a:lumMod val="65000"/>
                    <a:lumOff val="35000"/>
                  </a:schemeClr>
                </a:solidFill>
              </a:rPr>
            </a:br>
            <a:r>
              <a:rPr lang="en-US" sz="6000" b="1" u="sng" dirty="0">
                <a:solidFill>
                  <a:schemeClr val="tx1">
                    <a:lumMod val="65000"/>
                    <a:lumOff val="35000"/>
                  </a:schemeClr>
                </a:solidFill>
                <a:latin typeface="Times New Roman"/>
                <a:ea typeface="Times New Roman"/>
                <a:cs typeface="Times New Roman"/>
                <a:sym typeface="Times New Roman"/>
              </a:rPr>
              <a:t>Thank You </a:t>
            </a:r>
            <a:br>
              <a:rPr lang="en-US" sz="6000" b="1" u="sng" dirty="0">
                <a:solidFill>
                  <a:schemeClr val="tx1">
                    <a:lumMod val="65000"/>
                    <a:lumOff val="35000"/>
                  </a:schemeClr>
                </a:solidFill>
              </a:rPr>
            </a:br>
            <a:endParaRPr sz="6000" b="1" u="sng" dirty="0">
              <a:solidFill>
                <a:schemeClr val="tx1">
                  <a:lumMod val="65000"/>
                  <a:lumOff val="3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FD3514-BF07-1F30-DC7E-B07154E49C10}"/>
              </a:ext>
            </a:extLst>
          </p:cNvPr>
          <p:cNvSpPr>
            <a:spLocks noGrp="1"/>
          </p:cNvSpPr>
          <p:nvPr>
            <p:ph idx="1"/>
          </p:nvPr>
        </p:nvSpPr>
        <p:spPr>
          <a:xfrm>
            <a:off x="276453" y="1806570"/>
            <a:ext cx="7772400" cy="4572000"/>
          </a:xfrm>
        </p:spPr>
        <p:txBody>
          <a:bodyPr>
            <a:normAutofit/>
          </a:bodyPr>
          <a:lstStyle/>
          <a:p>
            <a:r>
              <a:rPr lang="en-US" sz="2000" dirty="0"/>
              <a:t>We changed roles and responsibility(we removed the slide that we kept our team members bio.</a:t>
            </a:r>
          </a:p>
          <a:p>
            <a:r>
              <a:rPr lang="en-US" sz="2000" dirty="0"/>
              <a:t>We changed person's format.</a:t>
            </a:r>
          </a:p>
          <a:p>
            <a:r>
              <a:rPr lang="en-US" sz="2000" dirty="0"/>
              <a:t>We kept feedback slide that professor asked.</a:t>
            </a:r>
          </a:p>
          <a:p>
            <a:r>
              <a:rPr lang="en-US" sz="2000" dirty="0"/>
              <a:t>Professor asked about that to keep Burndown chart correctly. So, we implemented correct one.</a:t>
            </a:r>
          </a:p>
          <a:p>
            <a:endParaRPr lang="en-US" sz="2000" dirty="0"/>
          </a:p>
        </p:txBody>
      </p:sp>
      <p:sp>
        <p:nvSpPr>
          <p:cNvPr id="3" name="Title 1">
            <a:extLst>
              <a:ext uri="{FF2B5EF4-FFF2-40B4-BE49-F238E27FC236}">
                <a16:creationId xmlns:a16="http://schemas.microsoft.com/office/drawing/2014/main" id="{3929CB16-0CF5-30D5-84BC-5D3F9E1DCA09}"/>
              </a:ext>
            </a:extLst>
          </p:cNvPr>
          <p:cNvSpPr txBox="1">
            <a:spLocks/>
          </p:cNvSpPr>
          <p:nvPr/>
        </p:nvSpPr>
        <p:spPr>
          <a:xfrm>
            <a:off x="276453" y="479430"/>
            <a:ext cx="8657968"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2800" u="sng" dirty="0"/>
              <a:t>Improvements we made from professor feedback</a:t>
            </a:r>
          </a:p>
        </p:txBody>
      </p:sp>
    </p:spTree>
    <p:extLst>
      <p:ext uri="{BB962C8B-B14F-4D97-AF65-F5344CB8AC3E}">
        <p14:creationId xmlns:p14="http://schemas.microsoft.com/office/powerpoint/2010/main" val="68442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3290-1C4C-3035-1DA8-77F605EBFAF5}"/>
              </a:ext>
            </a:extLst>
          </p:cNvPr>
          <p:cNvSpPr>
            <a:spLocks noGrp="1"/>
          </p:cNvSpPr>
          <p:nvPr>
            <p:ph type="title"/>
          </p:nvPr>
        </p:nvSpPr>
        <p:spPr>
          <a:xfrm>
            <a:off x="1159110" y="264824"/>
            <a:ext cx="6347713" cy="1320800"/>
          </a:xfrm>
        </p:spPr>
        <p:txBody>
          <a:bodyPr/>
          <a:lstStyle/>
          <a:p>
            <a:r>
              <a:rPr lang="en-IN" dirty="0"/>
              <a:t>Working Agreement</a:t>
            </a:r>
          </a:p>
        </p:txBody>
      </p:sp>
      <p:pic>
        <p:nvPicPr>
          <p:cNvPr id="6" name="Picture 5">
            <a:extLst>
              <a:ext uri="{FF2B5EF4-FFF2-40B4-BE49-F238E27FC236}">
                <a16:creationId xmlns:a16="http://schemas.microsoft.com/office/drawing/2014/main" id="{FA1B4E8E-544B-DA31-E327-B17A1BDA836C}"/>
              </a:ext>
            </a:extLst>
          </p:cNvPr>
          <p:cNvPicPr>
            <a:picLocks noChangeAspect="1"/>
          </p:cNvPicPr>
          <p:nvPr/>
        </p:nvPicPr>
        <p:blipFill>
          <a:blip r:embed="rId2"/>
          <a:stretch>
            <a:fillRect/>
          </a:stretch>
        </p:blipFill>
        <p:spPr>
          <a:xfrm>
            <a:off x="1159110" y="1395577"/>
            <a:ext cx="3041806" cy="4280120"/>
          </a:xfrm>
          <a:prstGeom prst="rect">
            <a:avLst/>
          </a:prstGeom>
        </p:spPr>
      </p:pic>
      <p:pic>
        <p:nvPicPr>
          <p:cNvPr id="8" name="Picture 7">
            <a:extLst>
              <a:ext uri="{FF2B5EF4-FFF2-40B4-BE49-F238E27FC236}">
                <a16:creationId xmlns:a16="http://schemas.microsoft.com/office/drawing/2014/main" id="{C75134FF-87A3-8E04-42C3-18437CA64E80}"/>
              </a:ext>
            </a:extLst>
          </p:cNvPr>
          <p:cNvPicPr>
            <a:picLocks noChangeAspect="1"/>
          </p:cNvPicPr>
          <p:nvPr/>
        </p:nvPicPr>
        <p:blipFill>
          <a:blip r:embed="rId3"/>
          <a:stretch>
            <a:fillRect/>
          </a:stretch>
        </p:blipFill>
        <p:spPr>
          <a:xfrm>
            <a:off x="4332966" y="1432849"/>
            <a:ext cx="3454881" cy="4205576"/>
          </a:xfrm>
          <a:prstGeom prst="rect">
            <a:avLst/>
          </a:prstGeom>
        </p:spPr>
      </p:pic>
    </p:spTree>
    <p:extLst>
      <p:ext uri="{BB962C8B-B14F-4D97-AF65-F5344CB8AC3E}">
        <p14:creationId xmlns:p14="http://schemas.microsoft.com/office/powerpoint/2010/main" val="218898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a:spLocks noGrp="1"/>
          </p:cNvSpPr>
          <p:nvPr>
            <p:ph type="title"/>
          </p:nvPr>
        </p:nvSpPr>
        <p:spPr>
          <a:xfrm>
            <a:off x="374904" y="433673"/>
            <a:ext cx="8013520" cy="1328286"/>
          </a:xfrm>
          <a:prstGeom prst="rect">
            <a:avLst/>
          </a:prstGeom>
          <a:noFill/>
          <a:ln>
            <a:noFill/>
          </a:ln>
        </p:spPr>
        <p:txBody>
          <a:bodyPr spcFirstLastPara="1" wrap="square" lIns="91425" tIns="45700" rIns="91425" bIns="91425" anchor="b" anchorCtr="0">
            <a:normAutofit/>
          </a:bodyPr>
          <a:lstStyle/>
          <a:p>
            <a:pPr marL="0" lvl="0" indent="0" algn="l" rtl="0">
              <a:spcBef>
                <a:spcPts val="0"/>
              </a:spcBef>
              <a:spcAft>
                <a:spcPts val="0"/>
              </a:spcAft>
              <a:buClr>
                <a:schemeClr val="dk2"/>
              </a:buClr>
              <a:buSzPct val="100000"/>
              <a:buFont typeface="Times New Roman"/>
              <a:buNone/>
            </a:pPr>
            <a:r>
              <a:rPr lang="en-US" dirty="0">
                <a:latin typeface="Times New Roman"/>
                <a:ea typeface="Times New Roman"/>
                <a:cs typeface="Times New Roman"/>
                <a:sym typeface="Times New Roman"/>
              </a:rPr>
              <a:t>Project description</a:t>
            </a:r>
            <a:endParaRPr b="1" dirty="0">
              <a:latin typeface="Times New Roman"/>
              <a:ea typeface="Times New Roman"/>
              <a:cs typeface="Times New Roman"/>
              <a:sym typeface="Times New Roman"/>
            </a:endParaRPr>
          </a:p>
        </p:txBody>
      </p:sp>
      <p:sp>
        <p:nvSpPr>
          <p:cNvPr id="120" name="Google Shape;120;p14"/>
          <p:cNvSpPr txBox="1">
            <a:spLocks noGrp="1"/>
          </p:cNvSpPr>
          <p:nvPr>
            <p:ph idx="1"/>
          </p:nvPr>
        </p:nvSpPr>
        <p:spPr>
          <a:xfrm>
            <a:off x="374904" y="1761959"/>
            <a:ext cx="8280920" cy="3600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700"/>
              <a:buNone/>
            </a:pPr>
            <a:endParaRPr lang="en-IN" dirty="0"/>
          </a:p>
          <a:p>
            <a:pPr marL="274320" lvl="0" indent="-274320" algn="l" rtl="0">
              <a:spcBef>
                <a:spcPts val="580"/>
              </a:spcBef>
              <a:spcAft>
                <a:spcPts val="0"/>
              </a:spcAft>
              <a:buSzPts val="1700"/>
              <a:buChar char="⚫"/>
            </a:pPr>
            <a:r>
              <a:rPr lang="en-US" sz="2000" dirty="0">
                <a:latin typeface="Times New Roman"/>
                <a:ea typeface="Times New Roman"/>
                <a:cs typeface="Times New Roman"/>
                <a:sym typeface="Times New Roman"/>
              </a:rPr>
              <a:t>Since the past days and in the present too, farmers usually detect the crop diseases with their naked eye which makes them take tough decisions on which fertilizers to use. </a:t>
            </a:r>
            <a:endParaRPr sz="2000" dirty="0">
              <a:latin typeface="Times New Roman"/>
              <a:ea typeface="Times New Roman"/>
              <a:cs typeface="Times New Roman"/>
              <a:sym typeface="Times New Roman"/>
            </a:endParaRPr>
          </a:p>
          <a:p>
            <a:pPr marL="274320" lvl="0" indent="-274320" algn="l" rtl="0">
              <a:spcBef>
                <a:spcPts val="580"/>
              </a:spcBef>
              <a:spcAft>
                <a:spcPts val="0"/>
              </a:spcAft>
              <a:buSzPts val="1700"/>
              <a:buChar char="⚫"/>
            </a:pPr>
            <a:r>
              <a:rPr lang="en-US" sz="2000" dirty="0">
                <a:latin typeface="Times New Roman"/>
                <a:ea typeface="Times New Roman"/>
                <a:cs typeface="Times New Roman"/>
                <a:sym typeface="Times New Roman"/>
              </a:rPr>
              <a:t>It requires detailed knowledge the types of diseases and lot of experience needed to make sure the actual disease detection.</a:t>
            </a:r>
            <a:endParaRPr dirty="0"/>
          </a:p>
          <a:p>
            <a:pPr marL="274320" lvl="0" indent="-274320" algn="l" rtl="0">
              <a:spcBef>
                <a:spcPts val="580"/>
              </a:spcBef>
              <a:spcAft>
                <a:spcPts val="0"/>
              </a:spcAft>
              <a:buSzPts val="1700"/>
              <a:buChar char="⚫"/>
            </a:pPr>
            <a:r>
              <a:rPr lang="en-US" sz="2000" dirty="0">
                <a:latin typeface="Times New Roman"/>
                <a:ea typeface="Times New Roman"/>
                <a:cs typeface="Times New Roman"/>
                <a:sym typeface="Times New Roman"/>
              </a:rPr>
              <a:t> Some of the diseases look almost similar to farmers often leaves them confused.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8" name="Google Shape;128;p15"/>
          <p:cNvSpPr txBox="1">
            <a:spLocks noGrp="1"/>
          </p:cNvSpPr>
          <p:nvPr>
            <p:ph idx="1"/>
          </p:nvPr>
        </p:nvSpPr>
        <p:spPr>
          <a:xfrm>
            <a:off x="759562" y="374087"/>
            <a:ext cx="7772400" cy="5543128"/>
          </a:xfrm>
          <a:prstGeom prst="rect">
            <a:avLst/>
          </a:prstGeom>
          <a:noFill/>
          <a:ln>
            <a:noFill/>
          </a:ln>
        </p:spPr>
        <p:txBody>
          <a:bodyPr spcFirstLastPara="1" wrap="square" lIns="91425" tIns="45700" rIns="91425" bIns="45700" anchor="t" anchorCtr="0">
            <a:normAutofit fontScale="92500" lnSpcReduction="10000"/>
          </a:bodyPr>
          <a:lstStyle/>
          <a:p>
            <a:pPr marL="274320" lvl="0" indent="-274320" algn="l" rtl="0">
              <a:spcBef>
                <a:spcPts val="0"/>
              </a:spcBef>
              <a:spcAft>
                <a:spcPts val="0"/>
              </a:spcAft>
              <a:buSzPts val="2040"/>
              <a:buChar char="⚫"/>
            </a:pPr>
            <a:r>
              <a:rPr lang="en-US" sz="2400" i="1" dirty="0"/>
              <a:t> </a:t>
            </a:r>
            <a:r>
              <a:rPr lang="en-US" sz="2000" dirty="0">
                <a:latin typeface="Times New Roman"/>
                <a:ea typeface="Times New Roman"/>
                <a:cs typeface="Times New Roman"/>
                <a:sym typeface="Times New Roman"/>
              </a:rPr>
              <a:t>Look at the below image for more understanding.</a:t>
            </a:r>
            <a:endParaRPr dirty="0"/>
          </a:p>
          <a:p>
            <a:pPr marL="274320" lvl="0" indent="-144780" algn="l" rtl="0">
              <a:spcBef>
                <a:spcPts val="580"/>
              </a:spcBef>
              <a:spcAft>
                <a:spcPts val="0"/>
              </a:spcAft>
              <a:buSzPts val="2040"/>
              <a:buNone/>
            </a:pPr>
            <a:endParaRPr sz="2400" dirty="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dirty="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dirty="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dirty="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dirty="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dirty="0">
              <a:latin typeface="Times New Roman"/>
              <a:ea typeface="Times New Roman"/>
              <a:cs typeface="Times New Roman"/>
              <a:sym typeface="Times New Roman"/>
            </a:endParaRPr>
          </a:p>
          <a:p>
            <a:pPr marL="274320" lvl="0" indent="-144780" algn="l" rtl="0">
              <a:spcBef>
                <a:spcPts val="580"/>
              </a:spcBef>
              <a:spcAft>
                <a:spcPts val="0"/>
              </a:spcAft>
              <a:buSzPts val="2040"/>
              <a:buNone/>
            </a:pPr>
            <a:endParaRPr sz="2400" dirty="0">
              <a:latin typeface="Times New Roman"/>
              <a:ea typeface="Times New Roman"/>
              <a:cs typeface="Times New Roman"/>
              <a:sym typeface="Times New Roman"/>
            </a:endParaRPr>
          </a:p>
          <a:p>
            <a:pPr marL="274320" lvl="0" indent="-274320" algn="l" rtl="0">
              <a:spcBef>
                <a:spcPts val="580"/>
              </a:spcBef>
              <a:spcAft>
                <a:spcPts val="0"/>
              </a:spcAft>
              <a:buSzPts val="1700"/>
              <a:buChar char="⚫"/>
            </a:pPr>
            <a:r>
              <a:rPr lang="en-US" sz="2000" dirty="0">
                <a:latin typeface="Times New Roman"/>
                <a:ea typeface="Times New Roman"/>
                <a:cs typeface="Times New Roman"/>
                <a:sym typeface="Times New Roman"/>
              </a:rPr>
              <a:t>They look the same and almost similar. In case the farmer makes wrong predictions and uses the wrong fertilizers or more than the normal dose (or) threshold or Limit (every plant has some threshold fertilizers spraying to be followed), it will mess up the whole plant (or) soil and cause enough damage to plant and fields.</a:t>
            </a:r>
            <a:endParaRPr dirty="0"/>
          </a:p>
          <a:p>
            <a:pPr marL="274320" lvl="0" indent="-144780" algn="l" rtl="0">
              <a:spcBef>
                <a:spcPts val="580"/>
              </a:spcBef>
              <a:spcAft>
                <a:spcPts val="0"/>
              </a:spcAft>
              <a:buSzPts val="2040"/>
              <a:buNone/>
            </a:pPr>
            <a:endParaRPr sz="2400" dirty="0">
              <a:latin typeface="Times New Roman"/>
              <a:ea typeface="Times New Roman"/>
              <a:cs typeface="Times New Roman"/>
              <a:sym typeface="Times New Roman"/>
            </a:endParaRPr>
          </a:p>
          <a:p>
            <a:pPr marL="274320" lvl="0" indent="-133985" algn="l" rtl="0">
              <a:spcBef>
                <a:spcPts val="580"/>
              </a:spcBef>
              <a:spcAft>
                <a:spcPts val="0"/>
              </a:spcAft>
              <a:buSzPts val="2210"/>
              <a:buNone/>
            </a:pPr>
            <a:endParaRPr dirty="0"/>
          </a:p>
        </p:txBody>
      </p:sp>
      <p:pic>
        <p:nvPicPr>
          <p:cNvPr id="129" name="Google Shape;129;p15"/>
          <p:cNvPicPr preferRelativeResize="0"/>
          <p:nvPr/>
        </p:nvPicPr>
        <p:blipFill rotWithShape="1">
          <a:blip r:embed="rId3">
            <a:alphaModFix/>
          </a:blip>
          <a:srcRect/>
          <a:stretch/>
        </p:blipFill>
        <p:spPr>
          <a:xfrm>
            <a:off x="1153374" y="451089"/>
            <a:ext cx="6984776" cy="30853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251520" y="473469"/>
            <a:ext cx="8147248" cy="1143000"/>
          </a:xfrm>
          <a:prstGeom prst="rect">
            <a:avLst/>
          </a:prstGeom>
          <a:noFill/>
          <a:ln>
            <a:noFill/>
          </a:ln>
        </p:spPr>
        <p:txBody>
          <a:bodyPr spcFirstLastPara="1" wrap="square" lIns="91425" tIns="45700" rIns="91425" bIns="91425" anchor="b" anchorCtr="0">
            <a:normAutofit/>
          </a:bodyPr>
          <a:lstStyle/>
          <a:p>
            <a:pPr marL="0" lvl="0" indent="0" algn="l" rtl="0">
              <a:spcBef>
                <a:spcPts val="0"/>
              </a:spcBef>
              <a:spcAft>
                <a:spcPts val="0"/>
              </a:spcAft>
              <a:buClr>
                <a:schemeClr val="dk2"/>
              </a:buClr>
              <a:buSzPct val="100000"/>
              <a:buFont typeface="Libre Franklin"/>
              <a:buNone/>
            </a:pPr>
            <a:r>
              <a:rPr lang="en-US" b="1" dirty="0">
                <a:solidFill>
                  <a:schemeClr val="tx1">
                    <a:lumMod val="65000"/>
                    <a:lumOff val="35000"/>
                  </a:schemeClr>
                </a:solidFill>
              </a:rPr>
              <a:t>So, How to prevent this from happening?</a:t>
            </a:r>
            <a:endParaRPr b="1" dirty="0">
              <a:solidFill>
                <a:schemeClr val="tx1">
                  <a:lumMod val="65000"/>
                  <a:lumOff val="35000"/>
                </a:schemeClr>
              </a:solidFill>
            </a:endParaRPr>
          </a:p>
        </p:txBody>
      </p:sp>
      <p:sp>
        <p:nvSpPr>
          <p:cNvPr id="137" name="Google Shape;137;p16"/>
          <p:cNvSpPr txBox="1">
            <a:spLocks noGrp="1"/>
          </p:cNvSpPr>
          <p:nvPr>
            <p:ph idx="1"/>
          </p:nvPr>
        </p:nvSpPr>
        <p:spPr>
          <a:xfrm>
            <a:off x="431540" y="2150368"/>
            <a:ext cx="7787208" cy="2557264"/>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1700"/>
              <a:buChar char="⚫"/>
            </a:pPr>
            <a:r>
              <a:rPr lang="en-US" sz="2000" dirty="0">
                <a:latin typeface="Times New Roman"/>
                <a:ea typeface="Times New Roman"/>
                <a:cs typeface="Times New Roman"/>
                <a:sym typeface="Times New Roman"/>
              </a:rPr>
              <a:t>To prevent this situation, we need better and perfect guidance on which fertilizers to use, to make the correct identification of diseases, and the ability to distinguish between two or more similar types of diseases in visuals.</a:t>
            </a:r>
            <a:endParaRPr dirty="0"/>
          </a:p>
          <a:p>
            <a:pPr marL="274320" lvl="0" indent="-274320" algn="l" rtl="0">
              <a:spcBef>
                <a:spcPts val="580"/>
              </a:spcBef>
              <a:spcAft>
                <a:spcPts val="0"/>
              </a:spcAft>
              <a:buSzPts val="1700"/>
              <a:buChar char="⚫"/>
            </a:pPr>
            <a:r>
              <a:rPr lang="en-US" sz="2000" dirty="0">
                <a:latin typeface="Times New Roman"/>
                <a:ea typeface="Times New Roman"/>
                <a:cs typeface="Times New Roman"/>
                <a:sym typeface="Times New Roman"/>
              </a:rPr>
              <a:t>This is where </a:t>
            </a:r>
            <a:r>
              <a:rPr lang="en-US" sz="2000" b="1" dirty="0">
                <a:latin typeface="Times New Roman"/>
                <a:ea typeface="Times New Roman"/>
                <a:cs typeface="Times New Roman"/>
                <a:sym typeface="Times New Roman"/>
              </a:rPr>
              <a:t>Convolution Neural Networks </a:t>
            </a:r>
            <a:r>
              <a:rPr lang="en-US" sz="2000" dirty="0">
                <a:latin typeface="Times New Roman"/>
                <a:ea typeface="Times New Roman"/>
                <a:cs typeface="Times New Roman"/>
                <a:sym typeface="Times New Roman"/>
              </a:rPr>
              <a:t>comes handy. In short CNN</a:t>
            </a:r>
            <a:endParaRPr sz="2000" dirty="0">
              <a:latin typeface="Times New Roman"/>
              <a:ea typeface="Times New Roman"/>
              <a:cs typeface="Times New Roman"/>
              <a:sym typeface="Times New Roman"/>
            </a:endParaRPr>
          </a:p>
          <a:p>
            <a:pPr marL="0" lvl="0" indent="0" algn="l" rtl="0">
              <a:spcBef>
                <a:spcPts val="580"/>
              </a:spcBef>
              <a:spcAft>
                <a:spcPts val="0"/>
              </a:spcAft>
              <a:buSzPts val="2040"/>
              <a:buNone/>
            </a:pPr>
            <a:endParaRP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title"/>
          </p:nvPr>
        </p:nvSpPr>
        <p:spPr>
          <a:xfrm>
            <a:off x="241272" y="323742"/>
            <a:ext cx="7762056" cy="778098"/>
          </a:xfrm>
          <a:prstGeom prst="rect">
            <a:avLst/>
          </a:prstGeom>
          <a:noFill/>
          <a:ln>
            <a:noFill/>
          </a:ln>
        </p:spPr>
        <p:txBody>
          <a:bodyPr spcFirstLastPara="1" wrap="square" lIns="91425" tIns="45700" rIns="91425" bIns="91425" anchor="b" anchorCtr="0">
            <a:normAutofit fontScale="90000"/>
          </a:bodyPr>
          <a:lstStyle/>
          <a:p>
            <a:pPr marL="0" lvl="0" indent="0" algn="l" rtl="0">
              <a:spcBef>
                <a:spcPts val="0"/>
              </a:spcBef>
              <a:spcAft>
                <a:spcPts val="0"/>
              </a:spcAft>
              <a:buClr>
                <a:schemeClr val="dk2"/>
              </a:buClr>
              <a:buSzPts val="3600"/>
              <a:buFont typeface="Libre Franklin"/>
              <a:buNone/>
            </a:pPr>
            <a:r>
              <a:rPr lang="en-US" sz="3600" b="1" dirty="0">
                <a:solidFill>
                  <a:schemeClr val="tx1">
                    <a:lumMod val="65000"/>
                    <a:lumOff val="35000"/>
                  </a:schemeClr>
                </a:solidFill>
              </a:rPr>
              <a:t>Convolution Neural Network</a:t>
            </a:r>
            <a:endParaRPr sz="3600" b="1" dirty="0">
              <a:solidFill>
                <a:schemeClr val="tx1">
                  <a:lumMod val="65000"/>
                  <a:lumOff val="35000"/>
                </a:schemeClr>
              </a:solidFill>
            </a:endParaRPr>
          </a:p>
        </p:txBody>
      </p:sp>
      <p:sp>
        <p:nvSpPr>
          <p:cNvPr id="145" name="Google Shape;145;p17"/>
          <p:cNvSpPr txBox="1">
            <a:spLocks noGrp="1"/>
          </p:cNvSpPr>
          <p:nvPr>
            <p:ph idx="1"/>
          </p:nvPr>
        </p:nvSpPr>
        <p:spPr>
          <a:xfrm>
            <a:off x="0" y="1391460"/>
            <a:ext cx="7772400" cy="5111080"/>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1700"/>
              <a:buChar char="⚫"/>
            </a:pPr>
            <a:r>
              <a:rPr lang="en-US" sz="2000" dirty="0">
                <a:latin typeface="Times New Roman"/>
                <a:ea typeface="Times New Roman"/>
                <a:cs typeface="Times New Roman"/>
                <a:sym typeface="Times New Roman"/>
              </a:rPr>
              <a:t>In deep learning, a convolutional neural network is a class of deep neural networks, most commonly applied to analyzing visual imagery. They are also known as shift invariant or space invariant artificial neural networks, based on their shared-weights architecture and translation invariance characteristics.</a:t>
            </a:r>
            <a:endParaRPr dirty="0"/>
          </a:p>
          <a:p>
            <a:pPr marL="274320" lvl="0" indent="-133985" algn="l" rtl="0">
              <a:spcBef>
                <a:spcPts val="580"/>
              </a:spcBef>
              <a:spcAft>
                <a:spcPts val="0"/>
              </a:spcAft>
              <a:buSzPts val="2210"/>
              <a:buNone/>
            </a:pPr>
            <a:endParaRPr dirty="0"/>
          </a:p>
        </p:txBody>
      </p:sp>
      <p:pic>
        <p:nvPicPr>
          <p:cNvPr id="146" name="Google Shape;146;p17"/>
          <p:cNvPicPr preferRelativeResize="0"/>
          <p:nvPr/>
        </p:nvPicPr>
        <p:blipFill rotWithShape="1">
          <a:blip r:embed="rId3">
            <a:alphaModFix/>
          </a:blip>
          <a:srcRect/>
          <a:stretch/>
        </p:blipFill>
        <p:spPr>
          <a:xfrm>
            <a:off x="381931" y="3429000"/>
            <a:ext cx="7008537" cy="3281616"/>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2665</TotalTime>
  <Words>2094</Words>
  <Application>Microsoft Office PowerPoint</Application>
  <PresentationFormat>On-screen Show (4:3)</PresentationFormat>
  <Paragraphs>306</Paragraphs>
  <Slides>38</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Book Antiqua</vt:lpstr>
      <vt:lpstr>Libre Franklin</vt:lpstr>
      <vt:lpstr>Wingdings</vt:lpstr>
      <vt:lpstr>Arial</vt:lpstr>
      <vt:lpstr>-apple-system</vt:lpstr>
      <vt:lpstr>Söhne</vt:lpstr>
      <vt:lpstr>Times New Roman</vt:lpstr>
      <vt:lpstr>Calibri</vt:lpstr>
      <vt:lpstr>Gelasio</vt:lpstr>
      <vt:lpstr>Libre Baskerville</vt:lpstr>
      <vt:lpstr>Arial (Headings)</vt:lpstr>
      <vt:lpstr>Rockwell</vt:lpstr>
      <vt:lpstr>Courier New</vt:lpstr>
      <vt:lpstr>Bookman Old Style</vt:lpstr>
      <vt:lpstr>Damask</vt:lpstr>
      <vt:lpstr> </vt:lpstr>
      <vt:lpstr>PowerPoint Presentation</vt:lpstr>
      <vt:lpstr>Team Members &amp; roles and responsibilities</vt:lpstr>
      <vt:lpstr>PowerPoint Presentation</vt:lpstr>
      <vt:lpstr>Working Agreement</vt:lpstr>
      <vt:lpstr>Project description</vt:lpstr>
      <vt:lpstr>PowerPoint Presentation</vt:lpstr>
      <vt:lpstr>So, How to prevent this from happening?</vt:lpstr>
      <vt:lpstr>Convolution Neural Network</vt:lpstr>
      <vt:lpstr>Tools Used</vt:lpstr>
      <vt:lpstr>Architecture Diagram</vt:lpstr>
      <vt:lpstr>SEQUENCE DIAGRAM </vt:lpstr>
      <vt:lpstr>CONCEPT DIAGRAM </vt:lpstr>
      <vt:lpstr>Personas</vt:lpstr>
      <vt:lpstr>personas</vt:lpstr>
      <vt:lpstr>personas</vt:lpstr>
      <vt:lpstr>personas</vt:lpstr>
      <vt:lpstr>MVP: Minimum Valuable Product </vt:lpstr>
      <vt:lpstr>Sprint 2 Recap </vt:lpstr>
      <vt:lpstr>PRODUCT BACKLOG </vt:lpstr>
      <vt:lpstr> user STORIES</vt:lpstr>
      <vt:lpstr>PowerPoint Presentation</vt:lpstr>
      <vt:lpstr>PowerPoint Presentation</vt:lpstr>
      <vt:lpstr>PowerPoint Presentation</vt:lpstr>
      <vt:lpstr>Sprint 3 Backlog (Stories completed)</vt:lpstr>
      <vt:lpstr>PowerPoint Presentation</vt:lpstr>
      <vt:lpstr>PowerPoint Presentation</vt:lpstr>
      <vt:lpstr>Metrics</vt:lpstr>
      <vt:lpstr>Burndown chart</vt:lpstr>
      <vt:lpstr>Retrospective</vt:lpstr>
      <vt:lpstr>PowerPoint Presentation</vt:lpstr>
      <vt:lpstr>PowerPoint Presentation</vt:lpstr>
      <vt:lpstr>This is how our home page looks like</vt:lpstr>
      <vt:lpstr>Customers can able to upload picture here</vt:lpstr>
      <vt:lpstr>Customers getting prediction for their image</vt:lpstr>
      <vt:lpstr>PowerPoint Presentation</vt:lpstr>
      <vt:lpstr>WIKI Page</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DELL</dc:creator>
  <cp:lastModifiedBy>sura pallavi</cp:lastModifiedBy>
  <cp:revision>24</cp:revision>
  <cp:lastPrinted>2024-04-25T20:53:56Z</cp:lastPrinted>
  <dcterms:modified xsi:type="dcterms:W3CDTF">2024-04-25T20:57:51Z</dcterms:modified>
</cp:coreProperties>
</file>